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Objects="1">
      <p:cViewPr varScale="1">
        <p:scale>
          <a:sx n="66" d="100"/>
          <a:sy n="66" d="100"/>
        </p:scale>
        <p:origin x="0" y="0"/>
      </p:cViewPr>
      <p:guideLst/>
    </p:cSldViewPr>
  </p:slide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>
            <a:spLocks/>
          </p:cNvSpPr>
          <p:nvPr/>
        </p:nvSpPr>
        <p:spPr bwMode="auto">
          <a:xfrm>
            <a:off x="3557016" y="630936"/>
            <a:ext cx="5235575" cy="5229225"/>
          </a:xfrm>
          <a:custGeom>
            <a:avLst/>
            <a:gdLst>
              <a:gd name="T0" fmla="*/ 1802 w 3298"/>
              <a:gd name="T1" fmla="*/ 55 h 3294"/>
              <a:gd name="T2" fmla="*/ 1984 w 3298"/>
              <a:gd name="T3" fmla="*/ 129 h 3294"/>
              <a:gd name="T4" fmla="*/ 2187 w 3298"/>
              <a:gd name="T5" fmla="*/ 111 h 3294"/>
              <a:gd name="T6" fmla="*/ 2350 w 3298"/>
              <a:gd name="T7" fmla="*/ 175 h 3294"/>
              <a:gd name="T8" fmla="*/ 2467 w 3298"/>
              <a:gd name="T9" fmla="*/ 319 h 3294"/>
              <a:gd name="T10" fmla="*/ 2623 w 3298"/>
              <a:gd name="T11" fmla="*/ 402 h 3294"/>
              <a:gd name="T12" fmla="*/ 2793 w 3298"/>
              <a:gd name="T13" fmla="*/ 464 h 3294"/>
              <a:gd name="T14" fmla="*/ 2879 w 3298"/>
              <a:gd name="T15" fmla="*/ 613 h 3294"/>
              <a:gd name="T16" fmla="*/ 2940 w 3298"/>
              <a:gd name="T17" fmla="*/ 785 h 3294"/>
              <a:gd name="T18" fmla="*/ 3076 w 3298"/>
              <a:gd name="T19" fmla="*/ 907 h 3294"/>
              <a:gd name="T20" fmla="*/ 3182 w 3298"/>
              <a:gd name="T21" fmla="*/ 1047 h 3294"/>
              <a:gd name="T22" fmla="*/ 3171 w 3298"/>
              <a:gd name="T23" fmla="*/ 1246 h 3294"/>
              <a:gd name="T24" fmla="*/ 3209 w 3298"/>
              <a:gd name="T25" fmla="*/ 1434 h 3294"/>
              <a:gd name="T26" fmla="*/ 3295 w 3298"/>
              <a:gd name="T27" fmla="*/ 1615 h 3294"/>
              <a:gd name="T28" fmla="*/ 3243 w 3298"/>
              <a:gd name="T29" fmla="*/ 1800 h 3294"/>
              <a:gd name="T30" fmla="*/ 3169 w 3298"/>
              <a:gd name="T31" fmla="*/ 1981 h 3294"/>
              <a:gd name="T32" fmla="*/ 3187 w 3298"/>
              <a:gd name="T33" fmla="*/ 2184 h 3294"/>
              <a:gd name="T34" fmla="*/ 3123 w 3298"/>
              <a:gd name="T35" fmla="*/ 2347 h 3294"/>
              <a:gd name="T36" fmla="*/ 2978 w 3298"/>
              <a:gd name="T37" fmla="*/ 2464 h 3294"/>
              <a:gd name="T38" fmla="*/ 2895 w 3298"/>
              <a:gd name="T39" fmla="*/ 2620 h 3294"/>
              <a:gd name="T40" fmla="*/ 2833 w 3298"/>
              <a:gd name="T41" fmla="*/ 2790 h 3294"/>
              <a:gd name="T42" fmla="*/ 2684 w 3298"/>
              <a:gd name="T43" fmla="*/ 2876 h 3294"/>
              <a:gd name="T44" fmla="*/ 2512 w 3298"/>
              <a:gd name="T45" fmla="*/ 2937 h 3294"/>
              <a:gd name="T46" fmla="*/ 2390 w 3298"/>
              <a:gd name="T47" fmla="*/ 3072 h 3294"/>
              <a:gd name="T48" fmla="*/ 2250 w 3298"/>
              <a:gd name="T49" fmla="*/ 3178 h 3294"/>
              <a:gd name="T50" fmla="*/ 2051 w 3298"/>
              <a:gd name="T51" fmla="*/ 3167 h 3294"/>
              <a:gd name="T52" fmla="*/ 1862 w 3298"/>
              <a:gd name="T53" fmla="*/ 3205 h 3294"/>
              <a:gd name="T54" fmla="*/ 1681 w 3298"/>
              <a:gd name="T55" fmla="*/ 3291 h 3294"/>
              <a:gd name="T56" fmla="*/ 1496 w 3298"/>
              <a:gd name="T57" fmla="*/ 3239 h 3294"/>
              <a:gd name="T58" fmla="*/ 1314 w 3298"/>
              <a:gd name="T59" fmla="*/ 3165 h 3294"/>
              <a:gd name="T60" fmla="*/ 1111 w 3298"/>
              <a:gd name="T61" fmla="*/ 3183 h 3294"/>
              <a:gd name="T62" fmla="*/ 948 w 3298"/>
              <a:gd name="T63" fmla="*/ 3119 h 3294"/>
              <a:gd name="T64" fmla="*/ 831 w 3298"/>
              <a:gd name="T65" fmla="*/ 2975 h 3294"/>
              <a:gd name="T66" fmla="*/ 675 w 3298"/>
              <a:gd name="T67" fmla="*/ 2892 h 3294"/>
              <a:gd name="T68" fmla="*/ 505 w 3298"/>
              <a:gd name="T69" fmla="*/ 2830 h 3294"/>
              <a:gd name="T70" fmla="*/ 419 w 3298"/>
              <a:gd name="T71" fmla="*/ 2681 h 3294"/>
              <a:gd name="T72" fmla="*/ 358 w 3298"/>
              <a:gd name="T73" fmla="*/ 2509 h 3294"/>
              <a:gd name="T74" fmla="*/ 222 w 3298"/>
              <a:gd name="T75" fmla="*/ 2387 h 3294"/>
              <a:gd name="T76" fmla="*/ 116 w 3298"/>
              <a:gd name="T77" fmla="*/ 2247 h 3294"/>
              <a:gd name="T78" fmla="*/ 127 w 3298"/>
              <a:gd name="T79" fmla="*/ 2048 h 3294"/>
              <a:gd name="T80" fmla="*/ 90 w 3298"/>
              <a:gd name="T81" fmla="*/ 1860 h 3294"/>
              <a:gd name="T82" fmla="*/ 3 w 3298"/>
              <a:gd name="T83" fmla="*/ 1679 h 3294"/>
              <a:gd name="T84" fmla="*/ 55 w 3298"/>
              <a:gd name="T85" fmla="*/ 1494 h 3294"/>
              <a:gd name="T86" fmla="*/ 129 w 3298"/>
              <a:gd name="T87" fmla="*/ 1313 h 3294"/>
              <a:gd name="T88" fmla="*/ 111 w 3298"/>
              <a:gd name="T89" fmla="*/ 1110 h 3294"/>
              <a:gd name="T90" fmla="*/ 175 w 3298"/>
              <a:gd name="T91" fmla="*/ 947 h 3294"/>
              <a:gd name="T92" fmla="*/ 320 w 3298"/>
              <a:gd name="T93" fmla="*/ 830 h 3294"/>
              <a:gd name="T94" fmla="*/ 403 w 3298"/>
              <a:gd name="T95" fmla="*/ 674 h 3294"/>
              <a:gd name="T96" fmla="*/ 465 w 3298"/>
              <a:gd name="T97" fmla="*/ 504 h 3294"/>
              <a:gd name="T98" fmla="*/ 614 w 3298"/>
              <a:gd name="T99" fmla="*/ 418 h 3294"/>
              <a:gd name="T100" fmla="*/ 786 w 3298"/>
              <a:gd name="T101" fmla="*/ 357 h 3294"/>
              <a:gd name="T102" fmla="*/ 908 w 3298"/>
              <a:gd name="T103" fmla="*/ 222 h 3294"/>
              <a:gd name="T104" fmla="*/ 1048 w 3298"/>
              <a:gd name="T105" fmla="*/ 116 h 3294"/>
              <a:gd name="T106" fmla="*/ 1247 w 3298"/>
              <a:gd name="T107" fmla="*/ 127 h 3294"/>
              <a:gd name="T108" fmla="*/ 1436 w 3298"/>
              <a:gd name="T109" fmla="*/ 89 h 3294"/>
              <a:gd name="T110" fmla="*/ 1617 w 3298"/>
              <a:gd name="T111" fmla="*/ 3 h 3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smtClean="0"/>
              <a:pPr/>
              <a:t>1/21/16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261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535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277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085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smtClean="0"/>
              <a:pPr/>
              <a:t>1/21/16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>
              <a:spLocks/>
            </p:cNvSpPr>
            <p:nvPr/>
          </p:nvSpPr>
          <p:spPr bwMode="auto">
            <a:xfrm>
              <a:off x="0" y="0"/>
              <a:ext cx="2814638" cy="6858000"/>
            </a:xfrm>
            <a:custGeom>
              <a:avLst/>
              <a:gdLst>
                <a:gd name="T0" fmla="*/ 891 w 1773"/>
                <a:gd name="T1" fmla="*/ 0 h 4320"/>
                <a:gd name="T2" fmla="*/ 921 w 1773"/>
                <a:gd name="T3" fmla="*/ 111 h 4320"/>
                <a:gd name="T4" fmla="*/ 957 w 1773"/>
                <a:gd name="T5" fmla="*/ 217 h 4320"/>
                <a:gd name="T6" fmla="*/ 1007 w 1773"/>
                <a:gd name="T7" fmla="*/ 312 h 4320"/>
                <a:gd name="T8" fmla="*/ 1069 w 1773"/>
                <a:gd name="T9" fmla="*/ 387 h 4320"/>
                <a:gd name="T10" fmla="*/ 1145 w 1773"/>
                <a:gd name="T11" fmla="*/ 456 h 4320"/>
                <a:gd name="T12" fmla="*/ 1227 w 1773"/>
                <a:gd name="T13" fmla="*/ 520 h 4320"/>
                <a:gd name="T14" fmla="*/ 1311 w 1773"/>
                <a:gd name="T15" fmla="*/ 584 h 4320"/>
                <a:gd name="T16" fmla="*/ 1390 w 1773"/>
                <a:gd name="T17" fmla="*/ 651 h 4320"/>
                <a:gd name="T18" fmla="*/ 1456 w 1773"/>
                <a:gd name="T19" fmla="*/ 725 h 4320"/>
                <a:gd name="T20" fmla="*/ 1505 w 1773"/>
                <a:gd name="T21" fmla="*/ 808 h 4320"/>
                <a:gd name="T22" fmla="*/ 1530 w 1773"/>
                <a:gd name="T23" fmla="*/ 907 h 4320"/>
                <a:gd name="T24" fmla="*/ 1534 w 1773"/>
                <a:gd name="T25" fmla="*/ 1013 h 4320"/>
                <a:gd name="T26" fmla="*/ 1523 w 1773"/>
                <a:gd name="T27" fmla="*/ 1125 h 4320"/>
                <a:gd name="T28" fmla="*/ 1508 w 1773"/>
                <a:gd name="T29" fmla="*/ 1237 h 4320"/>
                <a:gd name="T30" fmla="*/ 1496 w 1773"/>
                <a:gd name="T31" fmla="*/ 1350 h 4320"/>
                <a:gd name="T32" fmla="*/ 1497 w 1773"/>
                <a:gd name="T33" fmla="*/ 1458 h 4320"/>
                <a:gd name="T34" fmla="*/ 1517 w 1773"/>
                <a:gd name="T35" fmla="*/ 1560 h 4320"/>
                <a:gd name="T36" fmla="*/ 1557 w 1773"/>
                <a:gd name="T37" fmla="*/ 1659 h 4320"/>
                <a:gd name="T38" fmla="*/ 1611 w 1773"/>
                <a:gd name="T39" fmla="*/ 1757 h 4320"/>
                <a:gd name="T40" fmla="*/ 1669 w 1773"/>
                <a:gd name="T41" fmla="*/ 1855 h 4320"/>
                <a:gd name="T42" fmla="*/ 1721 w 1773"/>
                <a:gd name="T43" fmla="*/ 1954 h 4320"/>
                <a:gd name="T44" fmla="*/ 1759 w 1773"/>
                <a:gd name="T45" fmla="*/ 2057 h 4320"/>
                <a:gd name="T46" fmla="*/ 1773 w 1773"/>
                <a:gd name="T47" fmla="*/ 2160 h 4320"/>
                <a:gd name="T48" fmla="*/ 1759 w 1773"/>
                <a:gd name="T49" fmla="*/ 2263 h 4320"/>
                <a:gd name="T50" fmla="*/ 1721 w 1773"/>
                <a:gd name="T51" fmla="*/ 2366 h 4320"/>
                <a:gd name="T52" fmla="*/ 1669 w 1773"/>
                <a:gd name="T53" fmla="*/ 2465 h 4320"/>
                <a:gd name="T54" fmla="*/ 1611 w 1773"/>
                <a:gd name="T55" fmla="*/ 2563 h 4320"/>
                <a:gd name="T56" fmla="*/ 1557 w 1773"/>
                <a:gd name="T57" fmla="*/ 2661 h 4320"/>
                <a:gd name="T58" fmla="*/ 1517 w 1773"/>
                <a:gd name="T59" fmla="*/ 2760 h 4320"/>
                <a:gd name="T60" fmla="*/ 1497 w 1773"/>
                <a:gd name="T61" fmla="*/ 2862 h 4320"/>
                <a:gd name="T62" fmla="*/ 1496 w 1773"/>
                <a:gd name="T63" fmla="*/ 2970 h 4320"/>
                <a:gd name="T64" fmla="*/ 1508 w 1773"/>
                <a:gd name="T65" fmla="*/ 3083 h 4320"/>
                <a:gd name="T66" fmla="*/ 1523 w 1773"/>
                <a:gd name="T67" fmla="*/ 3195 h 4320"/>
                <a:gd name="T68" fmla="*/ 1534 w 1773"/>
                <a:gd name="T69" fmla="*/ 3307 h 4320"/>
                <a:gd name="T70" fmla="*/ 1530 w 1773"/>
                <a:gd name="T71" fmla="*/ 3413 h 4320"/>
                <a:gd name="T72" fmla="*/ 1505 w 1773"/>
                <a:gd name="T73" fmla="*/ 3512 h 4320"/>
                <a:gd name="T74" fmla="*/ 1456 w 1773"/>
                <a:gd name="T75" fmla="*/ 3595 h 4320"/>
                <a:gd name="T76" fmla="*/ 1390 w 1773"/>
                <a:gd name="T77" fmla="*/ 3669 h 4320"/>
                <a:gd name="T78" fmla="*/ 1311 w 1773"/>
                <a:gd name="T79" fmla="*/ 3736 h 4320"/>
                <a:gd name="T80" fmla="*/ 1227 w 1773"/>
                <a:gd name="T81" fmla="*/ 3800 h 4320"/>
                <a:gd name="T82" fmla="*/ 1145 w 1773"/>
                <a:gd name="T83" fmla="*/ 3864 h 4320"/>
                <a:gd name="T84" fmla="*/ 1069 w 1773"/>
                <a:gd name="T85" fmla="*/ 3933 h 4320"/>
                <a:gd name="T86" fmla="*/ 1007 w 1773"/>
                <a:gd name="T87" fmla="*/ 4008 h 4320"/>
                <a:gd name="T88" fmla="*/ 957 w 1773"/>
                <a:gd name="T89" fmla="*/ 4103 h 4320"/>
                <a:gd name="T90" fmla="*/ 921 w 1773"/>
                <a:gd name="T91" fmla="*/ 4209 h 4320"/>
                <a:gd name="T92" fmla="*/ 891 w 1773"/>
                <a:gd name="T93" fmla="*/ 4320 h 4320"/>
                <a:gd name="T94" fmla="*/ 0 w 1773"/>
                <a:gd name="T95" fmla="*/ 0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1" title="left scallop inline"/>
            <p:cNvSpPr>
              <a:spLocks/>
            </p:cNvSpPr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>
                <a:gd name="T0" fmla="*/ 188 w 1037"/>
                <a:gd name="T1" fmla="*/ 55 h 4320"/>
                <a:gd name="T2" fmla="*/ 234 w 1037"/>
                <a:gd name="T3" fmla="*/ 223 h 4320"/>
                <a:gd name="T4" fmla="*/ 292 w 1037"/>
                <a:gd name="T5" fmla="*/ 381 h 4320"/>
                <a:gd name="T6" fmla="*/ 382 w 1037"/>
                <a:gd name="T7" fmla="*/ 503 h 4320"/>
                <a:gd name="T8" fmla="*/ 502 w 1037"/>
                <a:gd name="T9" fmla="*/ 603 h 4320"/>
                <a:gd name="T10" fmla="*/ 628 w 1037"/>
                <a:gd name="T11" fmla="*/ 700 h 4320"/>
                <a:gd name="T12" fmla="*/ 736 w 1037"/>
                <a:gd name="T13" fmla="*/ 808 h 4320"/>
                <a:gd name="T14" fmla="*/ 800 w 1037"/>
                <a:gd name="T15" fmla="*/ 937 h 4320"/>
                <a:gd name="T16" fmla="*/ 812 w 1037"/>
                <a:gd name="T17" fmla="*/ 1085 h 4320"/>
                <a:gd name="T18" fmla="*/ 796 w 1037"/>
                <a:gd name="T19" fmla="*/ 1242 h 4320"/>
                <a:gd name="T20" fmla="*/ 778 w 1037"/>
                <a:gd name="T21" fmla="*/ 1401 h 4320"/>
                <a:gd name="T22" fmla="*/ 784 w 1037"/>
                <a:gd name="T23" fmla="*/ 1551 h 4320"/>
                <a:gd name="T24" fmla="*/ 841 w 1037"/>
                <a:gd name="T25" fmla="*/ 1702 h 4320"/>
                <a:gd name="T26" fmla="*/ 926 w 1037"/>
                <a:gd name="T27" fmla="*/ 1851 h 4320"/>
                <a:gd name="T28" fmla="*/ 1003 w 1037"/>
                <a:gd name="T29" fmla="*/ 2003 h 4320"/>
                <a:gd name="T30" fmla="*/ 1037 w 1037"/>
                <a:gd name="T31" fmla="*/ 2160 h 4320"/>
                <a:gd name="T32" fmla="*/ 1003 w 1037"/>
                <a:gd name="T33" fmla="*/ 2317 h 4320"/>
                <a:gd name="T34" fmla="*/ 926 w 1037"/>
                <a:gd name="T35" fmla="*/ 2469 h 4320"/>
                <a:gd name="T36" fmla="*/ 841 w 1037"/>
                <a:gd name="T37" fmla="*/ 2618 h 4320"/>
                <a:gd name="T38" fmla="*/ 784 w 1037"/>
                <a:gd name="T39" fmla="*/ 2769 h 4320"/>
                <a:gd name="T40" fmla="*/ 778 w 1037"/>
                <a:gd name="T41" fmla="*/ 2919 h 4320"/>
                <a:gd name="T42" fmla="*/ 796 w 1037"/>
                <a:gd name="T43" fmla="*/ 3078 h 4320"/>
                <a:gd name="T44" fmla="*/ 812 w 1037"/>
                <a:gd name="T45" fmla="*/ 3235 h 4320"/>
                <a:gd name="T46" fmla="*/ 800 w 1037"/>
                <a:gd name="T47" fmla="*/ 3383 h 4320"/>
                <a:gd name="T48" fmla="*/ 736 w 1037"/>
                <a:gd name="T49" fmla="*/ 3512 h 4320"/>
                <a:gd name="T50" fmla="*/ 628 w 1037"/>
                <a:gd name="T51" fmla="*/ 3620 h 4320"/>
                <a:gd name="T52" fmla="*/ 502 w 1037"/>
                <a:gd name="T53" fmla="*/ 3717 h 4320"/>
                <a:gd name="T54" fmla="*/ 382 w 1037"/>
                <a:gd name="T55" fmla="*/ 3817 h 4320"/>
                <a:gd name="T56" fmla="*/ 292 w 1037"/>
                <a:gd name="T57" fmla="*/ 3939 h 4320"/>
                <a:gd name="T58" fmla="*/ 234 w 1037"/>
                <a:gd name="T59" fmla="*/ 4097 h 4320"/>
                <a:gd name="T60" fmla="*/ 188 w 1037"/>
                <a:gd name="T61" fmla="*/ 4265 h 4320"/>
                <a:gd name="T62" fmla="*/ 17 w 1037"/>
                <a:gd name="T63" fmla="*/ 4278 h 4320"/>
                <a:gd name="T64" fmla="*/ 60 w 1037"/>
                <a:gd name="T65" fmla="*/ 4131 h 4320"/>
                <a:gd name="T66" fmla="*/ 109 w 1037"/>
                <a:gd name="T67" fmla="*/ 3964 h 4320"/>
                <a:gd name="T68" fmla="*/ 186 w 1037"/>
                <a:gd name="T69" fmla="*/ 3804 h 4320"/>
                <a:gd name="T70" fmla="*/ 303 w 1037"/>
                <a:gd name="T71" fmla="*/ 3672 h 4320"/>
                <a:gd name="T72" fmla="*/ 438 w 1037"/>
                <a:gd name="T73" fmla="*/ 3565 h 4320"/>
                <a:gd name="T74" fmla="*/ 561 w 1037"/>
                <a:gd name="T75" fmla="*/ 3466 h 4320"/>
                <a:gd name="T76" fmla="*/ 638 w 1037"/>
                <a:gd name="T77" fmla="*/ 3367 h 4320"/>
                <a:gd name="T78" fmla="*/ 654 w 1037"/>
                <a:gd name="T79" fmla="*/ 3265 h 4320"/>
                <a:gd name="T80" fmla="*/ 642 w 1037"/>
                <a:gd name="T81" fmla="*/ 3137 h 4320"/>
                <a:gd name="T82" fmla="*/ 620 w 1037"/>
                <a:gd name="T83" fmla="*/ 2952 h 4320"/>
                <a:gd name="T84" fmla="*/ 628 w 1037"/>
                <a:gd name="T85" fmla="*/ 2737 h 4320"/>
                <a:gd name="T86" fmla="*/ 685 w 1037"/>
                <a:gd name="T87" fmla="*/ 2574 h 4320"/>
                <a:gd name="T88" fmla="*/ 767 w 1037"/>
                <a:gd name="T89" fmla="*/ 2423 h 4320"/>
                <a:gd name="T90" fmla="*/ 834 w 1037"/>
                <a:gd name="T91" fmla="*/ 2303 h 4320"/>
                <a:gd name="T92" fmla="*/ 873 w 1037"/>
                <a:gd name="T93" fmla="*/ 2194 h 4320"/>
                <a:gd name="T94" fmla="*/ 864 w 1037"/>
                <a:gd name="T95" fmla="*/ 2092 h 4320"/>
                <a:gd name="T96" fmla="*/ 813 w 1037"/>
                <a:gd name="T97" fmla="*/ 1978 h 4320"/>
                <a:gd name="T98" fmla="*/ 739 w 1037"/>
                <a:gd name="T99" fmla="*/ 1848 h 4320"/>
                <a:gd name="T100" fmla="*/ 661 w 1037"/>
                <a:gd name="T101" fmla="*/ 1694 h 4320"/>
                <a:gd name="T102" fmla="*/ 618 w 1037"/>
                <a:gd name="T103" fmla="*/ 1511 h 4320"/>
                <a:gd name="T104" fmla="*/ 626 w 1037"/>
                <a:gd name="T105" fmla="*/ 1299 h 4320"/>
                <a:gd name="T106" fmla="*/ 647 w 1037"/>
                <a:gd name="T107" fmla="*/ 1139 h 4320"/>
                <a:gd name="T108" fmla="*/ 652 w 1037"/>
                <a:gd name="T109" fmla="*/ 1018 h 4320"/>
                <a:gd name="T110" fmla="*/ 620 w 1037"/>
                <a:gd name="T111" fmla="*/ 920 h 4320"/>
                <a:gd name="T112" fmla="*/ 523 w 1037"/>
                <a:gd name="T113" fmla="*/ 822 h 4320"/>
                <a:gd name="T114" fmla="*/ 392 w 1037"/>
                <a:gd name="T115" fmla="*/ 721 h 4320"/>
                <a:gd name="T116" fmla="*/ 261 w 1037"/>
                <a:gd name="T117" fmla="*/ 607 h 4320"/>
                <a:gd name="T118" fmla="*/ 156 w 1037"/>
                <a:gd name="T119" fmla="*/ 465 h 4320"/>
                <a:gd name="T120" fmla="*/ 90 w 1037"/>
                <a:gd name="T121" fmla="*/ 301 h 4320"/>
                <a:gd name="T122" fmla="*/ 46 w 1037"/>
                <a:gd name="T123" fmla="*/ 137 h 4320"/>
                <a:gd name="T124" fmla="*/ 0 w 1037"/>
                <a:gd name="T125" fmla="*/ 0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096927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1/21/16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29689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1/21/16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88565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1/21/16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418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1/21/16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812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>
            <a:spLocks/>
          </p:cNvSpPr>
          <p:nvPr/>
        </p:nvSpPr>
        <p:spPr bwMode="auto">
          <a:xfrm>
            <a:off x="7389812" y="0"/>
            <a:ext cx="4802188" cy="6858000"/>
          </a:xfrm>
          <a:custGeom>
            <a:avLst/>
            <a:gdLst>
              <a:gd name="T0" fmla="*/ 3025 w 3025"/>
              <a:gd name="T1" fmla="*/ 4320 h 4320"/>
              <a:gd name="T2" fmla="*/ 8 w 3025"/>
              <a:gd name="T3" fmla="*/ 4243 h 4320"/>
              <a:gd name="T4" fmla="*/ 34 w 3025"/>
              <a:gd name="T5" fmla="*/ 4156 h 4320"/>
              <a:gd name="T6" fmla="*/ 69 w 3025"/>
              <a:gd name="T7" fmla="*/ 4087 h 4320"/>
              <a:gd name="T8" fmla="*/ 99 w 3025"/>
              <a:gd name="T9" fmla="*/ 4007 h 4320"/>
              <a:gd name="T10" fmla="*/ 113 w 3025"/>
              <a:gd name="T11" fmla="*/ 3895 h 4320"/>
              <a:gd name="T12" fmla="*/ 99 w 3025"/>
              <a:gd name="T13" fmla="*/ 3782 h 4320"/>
              <a:gd name="T14" fmla="*/ 68 w 3025"/>
              <a:gd name="T15" fmla="*/ 3702 h 4320"/>
              <a:gd name="T16" fmla="*/ 33 w 3025"/>
              <a:gd name="T17" fmla="*/ 3630 h 4320"/>
              <a:gd name="T18" fmla="*/ 7 w 3025"/>
              <a:gd name="T19" fmla="*/ 3542 h 4320"/>
              <a:gd name="T20" fmla="*/ 1 w 3025"/>
              <a:gd name="T21" fmla="*/ 3418 h 4320"/>
              <a:gd name="T22" fmla="*/ 22 w 3025"/>
              <a:gd name="T23" fmla="*/ 3319 h 4320"/>
              <a:gd name="T24" fmla="*/ 56 w 3025"/>
              <a:gd name="T25" fmla="*/ 3244 h 4320"/>
              <a:gd name="T26" fmla="*/ 90 w 3025"/>
              <a:gd name="T27" fmla="*/ 3171 h 4320"/>
              <a:gd name="T28" fmla="*/ 111 w 3025"/>
              <a:gd name="T29" fmla="*/ 3071 h 4320"/>
              <a:gd name="T30" fmla="*/ 106 w 3025"/>
              <a:gd name="T31" fmla="*/ 2947 h 4320"/>
              <a:gd name="T32" fmla="*/ 80 w 3025"/>
              <a:gd name="T33" fmla="*/ 2858 h 4320"/>
              <a:gd name="T34" fmla="*/ 33 w 3025"/>
              <a:gd name="T35" fmla="*/ 2763 h 4320"/>
              <a:gd name="T36" fmla="*/ 7 w 3025"/>
              <a:gd name="T37" fmla="*/ 2674 h 4320"/>
              <a:gd name="T38" fmla="*/ 1 w 3025"/>
              <a:gd name="T39" fmla="*/ 2550 h 4320"/>
              <a:gd name="T40" fmla="*/ 22 w 3025"/>
              <a:gd name="T41" fmla="*/ 2451 h 4320"/>
              <a:gd name="T42" fmla="*/ 68 w 3025"/>
              <a:gd name="T43" fmla="*/ 2354 h 4320"/>
              <a:gd name="T44" fmla="*/ 99 w 3025"/>
              <a:gd name="T45" fmla="*/ 2274 h 4320"/>
              <a:gd name="T46" fmla="*/ 113 w 3025"/>
              <a:gd name="T47" fmla="*/ 2159 h 4320"/>
              <a:gd name="T48" fmla="*/ 99 w 3025"/>
              <a:gd name="T49" fmla="*/ 2046 h 4320"/>
              <a:gd name="T50" fmla="*/ 68 w 3025"/>
              <a:gd name="T51" fmla="*/ 1966 h 4320"/>
              <a:gd name="T52" fmla="*/ 33 w 3025"/>
              <a:gd name="T53" fmla="*/ 1896 h 4320"/>
              <a:gd name="T54" fmla="*/ 7 w 3025"/>
              <a:gd name="T55" fmla="*/ 1807 h 4320"/>
              <a:gd name="T56" fmla="*/ 1 w 3025"/>
              <a:gd name="T57" fmla="*/ 1683 h 4320"/>
              <a:gd name="T58" fmla="*/ 22 w 3025"/>
              <a:gd name="T59" fmla="*/ 1583 h 4320"/>
              <a:gd name="T60" fmla="*/ 56 w 3025"/>
              <a:gd name="T61" fmla="*/ 1509 h 4320"/>
              <a:gd name="T62" fmla="*/ 90 w 3025"/>
              <a:gd name="T63" fmla="*/ 1435 h 4320"/>
              <a:gd name="T64" fmla="*/ 111 w 3025"/>
              <a:gd name="T65" fmla="*/ 1335 h 4320"/>
              <a:gd name="T66" fmla="*/ 106 w 3025"/>
              <a:gd name="T67" fmla="*/ 1211 h 4320"/>
              <a:gd name="T68" fmla="*/ 80 w 3025"/>
              <a:gd name="T69" fmla="*/ 1123 h 4320"/>
              <a:gd name="T70" fmla="*/ 44 w 3025"/>
              <a:gd name="T71" fmla="*/ 1053 h 4320"/>
              <a:gd name="T72" fmla="*/ 13 w 3025"/>
              <a:gd name="T73" fmla="*/ 973 h 4320"/>
              <a:gd name="T74" fmla="*/ 0 w 3025"/>
              <a:gd name="T75" fmla="*/ 859 h 4320"/>
              <a:gd name="T76" fmla="*/ 13 w 3025"/>
              <a:gd name="T77" fmla="*/ 745 h 4320"/>
              <a:gd name="T78" fmla="*/ 44 w 3025"/>
              <a:gd name="T79" fmla="*/ 665 h 4320"/>
              <a:gd name="T80" fmla="*/ 80 w 3025"/>
              <a:gd name="T81" fmla="*/ 594 h 4320"/>
              <a:gd name="T82" fmla="*/ 106 w 3025"/>
              <a:gd name="T83" fmla="*/ 505 h 4320"/>
              <a:gd name="T84" fmla="*/ 111 w 3025"/>
              <a:gd name="T85" fmla="*/ 382 h 4320"/>
              <a:gd name="T86" fmla="*/ 90 w 3025"/>
              <a:gd name="T87" fmla="*/ 284 h 4320"/>
              <a:gd name="T88" fmla="*/ 58 w 3025"/>
              <a:gd name="T89" fmla="*/ 211 h 4320"/>
              <a:gd name="T90" fmla="*/ 24 w 3025"/>
              <a:gd name="T91" fmla="*/ 137 h 4320"/>
              <a:gd name="T92" fmla="*/ 3 w 3025"/>
              <a:gd name="T93" fmla="*/ 42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smtClean="0"/>
              <a:t>1/21/16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56289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1" name="Freeform 11" title="right scallop background shape"/>
          <p:cNvSpPr>
            <a:spLocks/>
          </p:cNvSpPr>
          <p:nvPr/>
        </p:nvSpPr>
        <p:spPr bwMode="auto">
          <a:xfrm>
            <a:off x="7389812" y="0"/>
            <a:ext cx="4802188" cy="6858000"/>
          </a:xfrm>
          <a:custGeom>
            <a:avLst/>
            <a:gdLst>
              <a:gd name="T0" fmla="*/ 3025 w 3025"/>
              <a:gd name="T1" fmla="*/ 4320 h 4320"/>
              <a:gd name="T2" fmla="*/ 8 w 3025"/>
              <a:gd name="T3" fmla="*/ 4243 h 4320"/>
              <a:gd name="T4" fmla="*/ 34 w 3025"/>
              <a:gd name="T5" fmla="*/ 4156 h 4320"/>
              <a:gd name="T6" fmla="*/ 69 w 3025"/>
              <a:gd name="T7" fmla="*/ 4087 h 4320"/>
              <a:gd name="T8" fmla="*/ 99 w 3025"/>
              <a:gd name="T9" fmla="*/ 4007 h 4320"/>
              <a:gd name="T10" fmla="*/ 113 w 3025"/>
              <a:gd name="T11" fmla="*/ 3895 h 4320"/>
              <a:gd name="T12" fmla="*/ 99 w 3025"/>
              <a:gd name="T13" fmla="*/ 3782 h 4320"/>
              <a:gd name="T14" fmla="*/ 68 w 3025"/>
              <a:gd name="T15" fmla="*/ 3702 h 4320"/>
              <a:gd name="T16" fmla="*/ 33 w 3025"/>
              <a:gd name="T17" fmla="*/ 3630 h 4320"/>
              <a:gd name="T18" fmla="*/ 7 w 3025"/>
              <a:gd name="T19" fmla="*/ 3542 h 4320"/>
              <a:gd name="T20" fmla="*/ 1 w 3025"/>
              <a:gd name="T21" fmla="*/ 3418 h 4320"/>
              <a:gd name="T22" fmla="*/ 22 w 3025"/>
              <a:gd name="T23" fmla="*/ 3319 h 4320"/>
              <a:gd name="T24" fmla="*/ 56 w 3025"/>
              <a:gd name="T25" fmla="*/ 3244 h 4320"/>
              <a:gd name="T26" fmla="*/ 90 w 3025"/>
              <a:gd name="T27" fmla="*/ 3171 h 4320"/>
              <a:gd name="T28" fmla="*/ 111 w 3025"/>
              <a:gd name="T29" fmla="*/ 3071 h 4320"/>
              <a:gd name="T30" fmla="*/ 106 w 3025"/>
              <a:gd name="T31" fmla="*/ 2947 h 4320"/>
              <a:gd name="T32" fmla="*/ 80 w 3025"/>
              <a:gd name="T33" fmla="*/ 2858 h 4320"/>
              <a:gd name="T34" fmla="*/ 33 w 3025"/>
              <a:gd name="T35" fmla="*/ 2763 h 4320"/>
              <a:gd name="T36" fmla="*/ 7 w 3025"/>
              <a:gd name="T37" fmla="*/ 2674 h 4320"/>
              <a:gd name="T38" fmla="*/ 1 w 3025"/>
              <a:gd name="T39" fmla="*/ 2550 h 4320"/>
              <a:gd name="T40" fmla="*/ 22 w 3025"/>
              <a:gd name="T41" fmla="*/ 2451 h 4320"/>
              <a:gd name="T42" fmla="*/ 68 w 3025"/>
              <a:gd name="T43" fmla="*/ 2354 h 4320"/>
              <a:gd name="T44" fmla="*/ 99 w 3025"/>
              <a:gd name="T45" fmla="*/ 2274 h 4320"/>
              <a:gd name="T46" fmla="*/ 113 w 3025"/>
              <a:gd name="T47" fmla="*/ 2159 h 4320"/>
              <a:gd name="T48" fmla="*/ 99 w 3025"/>
              <a:gd name="T49" fmla="*/ 2046 h 4320"/>
              <a:gd name="T50" fmla="*/ 68 w 3025"/>
              <a:gd name="T51" fmla="*/ 1966 h 4320"/>
              <a:gd name="T52" fmla="*/ 33 w 3025"/>
              <a:gd name="T53" fmla="*/ 1896 h 4320"/>
              <a:gd name="T54" fmla="*/ 7 w 3025"/>
              <a:gd name="T55" fmla="*/ 1807 h 4320"/>
              <a:gd name="T56" fmla="*/ 1 w 3025"/>
              <a:gd name="T57" fmla="*/ 1683 h 4320"/>
              <a:gd name="T58" fmla="*/ 22 w 3025"/>
              <a:gd name="T59" fmla="*/ 1583 h 4320"/>
              <a:gd name="T60" fmla="*/ 56 w 3025"/>
              <a:gd name="T61" fmla="*/ 1509 h 4320"/>
              <a:gd name="T62" fmla="*/ 90 w 3025"/>
              <a:gd name="T63" fmla="*/ 1435 h 4320"/>
              <a:gd name="T64" fmla="*/ 111 w 3025"/>
              <a:gd name="T65" fmla="*/ 1335 h 4320"/>
              <a:gd name="T66" fmla="*/ 106 w 3025"/>
              <a:gd name="T67" fmla="*/ 1211 h 4320"/>
              <a:gd name="T68" fmla="*/ 80 w 3025"/>
              <a:gd name="T69" fmla="*/ 1123 h 4320"/>
              <a:gd name="T70" fmla="*/ 44 w 3025"/>
              <a:gd name="T71" fmla="*/ 1053 h 4320"/>
              <a:gd name="T72" fmla="*/ 13 w 3025"/>
              <a:gd name="T73" fmla="*/ 973 h 4320"/>
              <a:gd name="T74" fmla="*/ 0 w 3025"/>
              <a:gd name="T75" fmla="*/ 859 h 4320"/>
              <a:gd name="T76" fmla="*/ 13 w 3025"/>
              <a:gd name="T77" fmla="*/ 745 h 4320"/>
              <a:gd name="T78" fmla="*/ 44 w 3025"/>
              <a:gd name="T79" fmla="*/ 665 h 4320"/>
              <a:gd name="T80" fmla="*/ 80 w 3025"/>
              <a:gd name="T81" fmla="*/ 594 h 4320"/>
              <a:gd name="T82" fmla="*/ 106 w 3025"/>
              <a:gd name="T83" fmla="*/ 505 h 4320"/>
              <a:gd name="T84" fmla="*/ 111 w 3025"/>
              <a:gd name="T85" fmla="*/ 382 h 4320"/>
              <a:gd name="T86" fmla="*/ 90 w 3025"/>
              <a:gd name="T87" fmla="*/ 284 h 4320"/>
              <a:gd name="T88" fmla="*/ 58 w 3025"/>
              <a:gd name="T89" fmla="*/ 211 h 4320"/>
              <a:gd name="T90" fmla="*/ 24 w 3025"/>
              <a:gd name="T91" fmla="*/ 137 h 4320"/>
              <a:gd name="T92" fmla="*/ 3 w 3025"/>
              <a:gd name="T93" fmla="*/ 42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smtClean="0"/>
              <a:t>1/21/16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555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smtClean="0"/>
              <a:pPr/>
              <a:t>1/21/16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reeform 6" title="Left scallop edge"/>
          <p:cNvSpPr>
            <a:spLocks/>
          </p:cNvSpPr>
          <p:nvPr/>
        </p:nvSpPr>
        <p:spPr bwMode="auto">
          <a:xfrm>
            <a:off x="0" y="0"/>
            <a:ext cx="885825" cy="6858000"/>
          </a:xfrm>
          <a:custGeom>
            <a:avLst/>
            <a:gdLst>
              <a:gd name="T0" fmla="*/ 448 w 558"/>
              <a:gd name="T1" fmla="*/ 43 h 4320"/>
              <a:gd name="T2" fmla="*/ 469 w 558"/>
              <a:gd name="T3" fmla="*/ 143 h 4320"/>
              <a:gd name="T4" fmla="*/ 503 w 558"/>
              <a:gd name="T5" fmla="*/ 216 h 4320"/>
              <a:gd name="T6" fmla="*/ 535 w 558"/>
              <a:gd name="T7" fmla="*/ 289 h 4320"/>
              <a:gd name="T8" fmla="*/ 556 w 558"/>
              <a:gd name="T9" fmla="*/ 389 h 4320"/>
              <a:gd name="T10" fmla="*/ 552 w 558"/>
              <a:gd name="T11" fmla="*/ 513 h 4320"/>
              <a:gd name="T12" fmla="*/ 525 w 558"/>
              <a:gd name="T13" fmla="*/ 601 h 4320"/>
              <a:gd name="T14" fmla="*/ 491 w 558"/>
              <a:gd name="T15" fmla="*/ 672 h 4320"/>
              <a:gd name="T16" fmla="*/ 460 w 558"/>
              <a:gd name="T17" fmla="*/ 750 h 4320"/>
              <a:gd name="T18" fmla="*/ 447 w 558"/>
              <a:gd name="T19" fmla="*/ 864 h 4320"/>
              <a:gd name="T20" fmla="*/ 460 w 558"/>
              <a:gd name="T21" fmla="*/ 978 h 4320"/>
              <a:gd name="T22" fmla="*/ 491 w 558"/>
              <a:gd name="T23" fmla="*/ 1056 h 4320"/>
              <a:gd name="T24" fmla="*/ 525 w 558"/>
              <a:gd name="T25" fmla="*/ 1127 h 4320"/>
              <a:gd name="T26" fmla="*/ 552 w 558"/>
              <a:gd name="T27" fmla="*/ 1215 h 4320"/>
              <a:gd name="T28" fmla="*/ 556 w 558"/>
              <a:gd name="T29" fmla="*/ 1339 h 4320"/>
              <a:gd name="T30" fmla="*/ 535 w 558"/>
              <a:gd name="T31" fmla="*/ 1439 h 4320"/>
              <a:gd name="T32" fmla="*/ 503 w 558"/>
              <a:gd name="T33" fmla="*/ 1512 h 4320"/>
              <a:gd name="T34" fmla="*/ 469 w 558"/>
              <a:gd name="T35" fmla="*/ 1585 h 4320"/>
              <a:gd name="T36" fmla="*/ 448 w 558"/>
              <a:gd name="T37" fmla="*/ 1685 h 4320"/>
              <a:gd name="T38" fmla="*/ 453 w 558"/>
              <a:gd name="T39" fmla="*/ 1809 h 4320"/>
              <a:gd name="T40" fmla="*/ 479 w 558"/>
              <a:gd name="T41" fmla="*/ 1897 h 4320"/>
              <a:gd name="T42" fmla="*/ 515 w 558"/>
              <a:gd name="T43" fmla="*/ 1968 h 4320"/>
              <a:gd name="T44" fmla="*/ 545 w 558"/>
              <a:gd name="T45" fmla="*/ 2046 h 4320"/>
              <a:gd name="T46" fmla="*/ 558 w 558"/>
              <a:gd name="T47" fmla="*/ 2159 h 4320"/>
              <a:gd name="T48" fmla="*/ 545 w 558"/>
              <a:gd name="T49" fmla="*/ 2274 h 4320"/>
              <a:gd name="T50" fmla="*/ 515 w 558"/>
              <a:gd name="T51" fmla="*/ 2352 h 4320"/>
              <a:gd name="T52" fmla="*/ 479 w 558"/>
              <a:gd name="T53" fmla="*/ 2423 h 4320"/>
              <a:gd name="T54" fmla="*/ 453 w 558"/>
              <a:gd name="T55" fmla="*/ 2511 h 4320"/>
              <a:gd name="T56" fmla="*/ 448 w 558"/>
              <a:gd name="T57" fmla="*/ 2635 h 4320"/>
              <a:gd name="T58" fmla="*/ 469 w 558"/>
              <a:gd name="T59" fmla="*/ 2735 h 4320"/>
              <a:gd name="T60" fmla="*/ 515 w 558"/>
              <a:gd name="T61" fmla="*/ 2832 h 4320"/>
              <a:gd name="T62" fmla="*/ 545 w 558"/>
              <a:gd name="T63" fmla="*/ 2910 h 4320"/>
              <a:gd name="T64" fmla="*/ 558 w 558"/>
              <a:gd name="T65" fmla="*/ 3024 h 4320"/>
              <a:gd name="T66" fmla="*/ 545 w 558"/>
              <a:gd name="T67" fmla="*/ 3138 h 4320"/>
              <a:gd name="T68" fmla="*/ 515 w 558"/>
              <a:gd name="T69" fmla="*/ 3216 h 4320"/>
              <a:gd name="T70" fmla="*/ 479 w 558"/>
              <a:gd name="T71" fmla="*/ 3287 h 4320"/>
              <a:gd name="T72" fmla="*/ 453 w 558"/>
              <a:gd name="T73" fmla="*/ 3375 h 4320"/>
              <a:gd name="T74" fmla="*/ 448 w 558"/>
              <a:gd name="T75" fmla="*/ 3499 h 4320"/>
              <a:gd name="T76" fmla="*/ 469 w 558"/>
              <a:gd name="T77" fmla="*/ 3599 h 4320"/>
              <a:gd name="T78" fmla="*/ 503 w 558"/>
              <a:gd name="T79" fmla="*/ 3672 h 4320"/>
              <a:gd name="T80" fmla="*/ 535 w 558"/>
              <a:gd name="T81" fmla="*/ 3745 h 4320"/>
              <a:gd name="T82" fmla="*/ 556 w 558"/>
              <a:gd name="T83" fmla="*/ 3845 h 4320"/>
              <a:gd name="T84" fmla="*/ 552 w 558"/>
              <a:gd name="T85" fmla="*/ 3969 h 4320"/>
              <a:gd name="T86" fmla="*/ 525 w 558"/>
              <a:gd name="T87" fmla="*/ 4057 h 4320"/>
              <a:gd name="T88" fmla="*/ 491 w 558"/>
              <a:gd name="T89" fmla="*/ 4128 h 4320"/>
              <a:gd name="T90" fmla="*/ 460 w 558"/>
              <a:gd name="T91" fmla="*/ 4206 h 4320"/>
              <a:gd name="T92" fmla="*/ 447 w 558"/>
              <a:gd name="T93" fmla="*/ 432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335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ogramovanie.kromsat.sk/matury/is.doc" TargetMode="External"/><Relationship Id="rId4" Type="http://schemas.openxmlformats.org/officeDocument/2006/relationships/hyperlink" Target="https://sk.m.wikipedia.org/wiki/Pretty_Good_Privacy" TargetMode="External"/><Relationship Id="rId5" Type="http://schemas.openxmlformats.org/officeDocument/2006/relationships/hyperlink" Target="http://portal.egov.sk/sk/content/portal" TargetMode="External"/><Relationship Id="rId6" Type="http://schemas.openxmlformats.org/officeDocument/2006/relationships/hyperlink" Target="http://finance.idnes.cz/home-office-c8q-/archiv.aspx?klic=448359" TargetMode="External"/><Relationship Id="rId7" Type="http://schemas.openxmlformats.org/officeDocument/2006/relationships/hyperlink" Target="http://diplomovka.sme.sk/keyword/bezpapierova-elektronicka-kancelaria.php" TargetMode="External"/><Relationship Id="rId8" Type="http://schemas.openxmlformats.org/officeDocument/2006/relationships/hyperlink" Target="http://www.pouzitieinformatiky.weblahko.sk/Informatika--pouzitie-a-suvislosti.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videokonferencie.sofos.sk/videokonferencne-systemy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Elektronická </a:t>
            </a:r>
          </a:p>
          <a:p>
            <a:r>
              <a:rPr lang="sk-SK" dirty="0" smtClean="0"/>
              <a:t>Kancelária 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smtClean="0"/>
              <a:t>Lucia Dzuričková 3.A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74845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Zdroje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>
                <a:hlinkClick r:id="rId2"/>
              </a:rPr>
              <a:t>http://</a:t>
            </a:r>
            <a:r>
              <a:rPr lang="sk-SK" dirty="0" smtClean="0">
                <a:hlinkClick r:id="rId2"/>
              </a:rPr>
              <a:t>videokonferencie.sofos.sk/videokonferencne-systemy</a:t>
            </a:r>
            <a:endParaRPr lang="sk-SK" dirty="0" smtClean="0"/>
          </a:p>
          <a:p>
            <a:r>
              <a:rPr lang="sk-SK" u="sng" dirty="0" smtClean="0">
                <a:hlinkClick r:id="rId3"/>
              </a:rPr>
              <a:t>http</a:t>
            </a:r>
            <a:r>
              <a:rPr lang="sk-SK" u="sng" dirty="0">
                <a:hlinkClick r:id="rId3"/>
              </a:rPr>
              <a:t>://www.programovanie.kromsat.sk/matury/is.doc</a:t>
            </a:r>
            <a:endParaRPr lang="sk-SK" dirty="0"/>
          </a:p>
          <a:p>
            <a:r>
              <a:rPr lang="sk-SK" u="sng" dirty="0">
                <a:hlinkClick r:id="rId4"/>
              </a:rPr>
              <a:t>https://sk.m.wikipedia.org/wiki/Pretty_Good_Privacy</a:t>
            </a:r>
            <a:endParaRPr lang="sk-SK" dirty="0"/>
          </a:p>
          <a:p>
            <a:r>
              <a:rPr lang="sk-SK" u="sng" dirty="0">
                <a:hlinkClick r:id="rId5"/>
              </a:rPr>
              <a:t>http://portal.egov.sk/sk/content/portal</a:t>
            </a:r>
            <a:endParaRPr lang="sk-SK" dirty="0"/>
          </a:p>
          <a:p>
            <a:r>
              <a:rPr lang="sk-SK" u="sng" dirty="0">
                <a:hlinkClick r:id="rId6"/>
              </a:rPr>
              <a:t>http://finance.idnes.cz/home-office-c8q-/</a:t>
            </a:r>
            <a:r>
              <a:rPr lang="sk-SK" u="sng" dirty="0" smtClean="0">
                <a:hlinkClick r:id="rId6"/>
              </a:rPr>
              <a:t>archiv.aspx?klic=448359</a:t>
            </a:r>
            <a:endParaRPr lang="sk-SK" dirty="0"/>
          </a:p>
          <a:p>
            <a:r>
              <a:rPr lang="sk-SK" u="sng" dirty="0">
                <a:hlinkClick r:id="rId7"/>
              </a:rPr>
              <a:t>http://</a:t>
            </a:r>
            <a:r>
              <a:rPr lang="sk-SK" u="sng" dirty="0" smtClean="0">
                <a:hlinkClick r:id="rId7"/>
              </a:rPr>
              <a:t>diplomovka.sme.sk/keyword/bezpapierova-elektronicka-kancelaria.php</a:t>
            </a:r>
            <a:endParaRPr lang="sk-SK" dirty="0"/>
          </a:p>
          <a:p>
            <a:r>
              <a:rPr lang="sk-SK" u="sng" dirty="0">
                <a:hlinkClick r:id="rId8"/>
              </a:rPr>
              <a:t>http://www.pouzitieinformatiky.weblahko.sk/Informatika--pouzitie-a-suvislosti.html</a:t>
            </a:r>
            <a:r>
              <a:rPr lang="sk-SK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2571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84152" y="2906395"/>
            <a:ext cx="10178322" cy="1492132"/>
          </a:xfrm>
        </p:spPr>
        <p:txBody>
          <a:bodyPr/>
          <a:lstStyle/>
          <a:p>
            <a:r>
              <a:rPr lang="sk-SK" dirty="0" smtClean="0"/>
              <a:t>         Ďakujem za pozornosť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73159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Elektronická kancelária (EK)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251678" y="2335817"/>
            <a:ext cx="10178322" cy="3593591"/>
          </a:xfrm>
        </p:spPr>
        <p:txBody>
          <a:bodyPr/>
          <a:lstStyle/>
          <a:p>
            <a:r>
              <a:rPr lang="sk-SK" sz="2400" dirty="0" smtClean="0"/>
              <a:t>Umožňuje </a:t>
            </a:r>
            <a:r>
              <a:rPr lang="sk-SK" sz="2400" dirty="0"/>
              <a:t>podnikanie s minimalizovaním byrokracie v akejkoľvek forme a administratívnymi </a:t>
            </a:r>
            <a:r>
              <a:rPr lang="sk-SK" sz="2400" dirty="0" smtClean="0"/>
              <a:t>úkonmi</a:t>
            </a:r>
            <a:endParaRPr lang="sk-SK" sz="2400" dirty="0"/>
          </a:p>
          <a:p>
            <a:r>
              <a:rPr lang="sk-SK" sz="2400" dirty="0"/>
              <a:t>D</a:t>
            </a:r>
            <a:r>
              <a:rPr lang="sk-SK" sz="2400" dirty="0" smtClean="0"/>
              <a:t>okáže </a:t>
            </a:r>
            <a:r>
              <a:rPr lang="sk-SK" sz="2400" dirty="0"/>
              <a:t>plnohodnotne nahradiť jej klasickú "kamennú" obdobu.</a:t>
            </a:r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6810" y="3885723"/>
            <a:ext cx="4098400" cy="2870783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3866" y="3885723"/>
            <a:ext cx="2849572" cy="2723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9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Základne veci v ek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251678" y="2098861"/>
            <a:ext cx="10178322" cy="3593591"/>
          </a:xfrm>
        </p:spPr>
        <p:txBody>
          <a:bodyPr>
            <a:normAutofit/>
          </a:bodyPr>
          <a:lstStyle/>
          <a:p>
            <a:r>
              <a:rPr lang="sk-SK" sz="2400" dirty="0" smtClean="0"/>
              <a:t>Základné </a:t>
            </a:r>
            <a:r>
              <a:rPr lang="sk-SK" sz="2400" dirty="0"/>
              <a:t>vybavenie bezpapierovej EK (počítač ,mobilný internet , internetbanking</a:t>
            </a:r>
            <a:r>
              <a:rPr lang="sk-SK" sz="2400" dirty="0" smtClean="0"/>
              <a:t>,...) </a:t>
            </a:r>
            <a:r>
              <a:rPr lang="sk-SK" sz="2400" dirty="0" smtClean="0"/>
              <a:t>, </a:t>
            </a:r>
            <a:r>
              <a:rPr lang="sk-SK" sz="2400" dirty="0"/>
              <a:t>problematika elektronických </a:t>
            </a:r>
            <a:r>
              <a:rPr lang="sk-SK" sz="2400" dirty="0" smtClean="0"/>
              <a:t>faktúr</a:t>
            </a:r>
            <a:endParaRPr lang="sk-SK" sz="2400" dirty="0"/>
          </a:p>
          <a:p>
            <a:r>
              <a:rPr lang="sk-SK" sz="2400" dirty="0"/>
              <a:t>Z</a:t>
            </a:r>
            <a:r>
              <a:rPr lang="sk-SK" sz="2400" dirty="0" smtClean="0"/>
              <a:t>ákladná </a:t>
            </a:r>
            <a:r>
              <a:rPr lang="sk-SK" sz="2400" dirty="0"/>
              <a:t>starostlivosť o systém v našom </a:t>
            </a:r>
            <a:r>
              <a:rPr lang="sk-SK" sz="2400" dirty="0" smtClean="0"/>
              <a:t>počítači</a:t>
            </a:r>
            <a:endParaRPr lang="sk-SK" sz="2400" dirty="0"/>
          </a:p>
          <a:p>
            <a:r>
              <a:rPr lang="sk-SK" sz="2400" dirty="0" smtClean="0"/>
              <a:t>PGP-Pretty </a:t>
            </a:r>
            <a:r>
              <a:rPr lang="sk-SK" sz="2400" dirty="0"/>
              <a:t>Good Privacy </a:t>
            </a:r>
            <a:r>
              <a:rPr lang="sk-SK" sz="2400" dirty="0" smtClean="0"/>
              <a:t>(slov</a:t>
            </a:r>
            <a:r>
              <a:rPr lang="sk-SK" sz="2400" dirty="0"/>
              <a:t>. dosť dobré </a:t>
            </a:r>
            <a:r>
              <a:rPr lang="sk-SK" sz="2400" dirty="0" smtClean="0"/>
              <a:t>súkromie)-počítačový </a:t>
            </a:r>
            <a:r>
              <a:rPr lang="sk-SK" sz="2400" dirty="0"/>
              <a:t>program, ktorý umožňuje šifrovanie a </a:t>
            </a:r>
            <a:r>
              <a:rPr lang="sk-SK" sz="2400" dirty="0" smtClean="0"/>
              <a:t>elektronický podpis</a:t>
            </a:r>
            <a:endParaRPr lang="sk-SK" sz="2400" dirty="0"/>
          </a:p>
          <a:p>
            <a:r>
              <a:rPr lang="sk-SK" sz="2400" dirty="0" smtClean="0"/>
              <a:t>E-government - portál  </a:t>
            </a:r>
            <a:r>
              <a:rPr lang="sk-SK" sz="2400" dirty="0"/>
              <a:t>elektronického prístupu občanov k úradu svojho mesta, obce či kraja </a:t>
            </a:r>
            <a:r>
              <a:rPr lang="sk-SK" sz="2400" dirty="0" smtClean="0"/>
              <a:t>(prostredníctvom internetu </a:t>
            </a:r>
            <a:r>
              <a:rPr lang="sk-SK" sz="2400" dirty="0"/>
              <a:t>a mobilu) </a:t>
            </a:r>
          </a:p>
        </p:txBody>
      </p:sp>
    </p:spTree>
    <p:extLst>
      <p:ext uri="{BB962C8B-B14F-4D97-AF65-F5344CB8AC3E}">
        <p14:creationId xmlns:p14="http://schemas.microsoft.com/office/powerpoint/2010/main" val="164894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Výhody Ek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400" dirty="0" smtClean="0"/>
              <a:t>V určitých prípadoch nie sú nutné žiadne </a:t>
            </a:r>
            <a:r>
              <a:rPr lang="sk-SK" sz="2400" dirty="0"/>
              <a:t>reprezentatívne </a:t>
            </a:r>
            <a:r>
              <a:rPr lang="sk-SK" sz="2400" dirty="0" smtClean="0"/>
              <a:t>priestory</a:t>
            </a:r>
            <a:endParaRPr lang="sk-SK" sz="2400" dirty="0"/>
          </a:p>
          <a:p>
            <a:r>
              <a:rPr lang="sk-SK" sz="2400" dirty="0" smtClean="0"/>
              <a:t>Pre </a:t>
            </a:r>
            <a:r>
              <a:rPr lang="sk-SK" sz="2400" dirty="0"/>
              <a:t>začínajúce firmy enormná úspora </a:t>
            </a:r>
            <a:r>
              <a:rPr lang="sk-SK" sz="2400" dirty="0" smtClean="0"/>
              <a:t>nákladov</a:t>
            </a:r>
          </a:p>
          <a:p>
            <a:r>
              <a:rPr lang="sk-SK" sz="2400" dirty="0"/>
              <a:t>K</a:t>
            </a:r>
            <a:r>
              <a:rPr lang="sk-SK" sz="2400" dirty="0" smtClean="0"/>
              <a:t>omunikácia </a:t>
            </a:r>
            <a:r>
              <a:rPr lang="sk-SK" sz="2400" dirty="0"/>
              <a:t>s okolím pomocou telefónu, email alebo skype</a:t>
            </a:r>
          </a:p>
          <a:p>
            <a:r>
              <a:rPr lang="sk-SK" sz="2400" dirty="0" smtClean="0"/>
              <a:t>Práca s modernými zariadeniami (notebook ,smartphon,...)</a:t>
            </a:r>
          </a:p>
          <a:p>
            <a:r>
              <a:rPr lang="sk-SK" sz="2400" dirty="0" smtClean="0"/>
              <a:t>Umožňuje prácu doma , zvyšuje sa výkonnosť </a:t>
            </a:r>
          </a:p>
          <a:p>
            <a:pPr marL="0" indent="0">
              <a:buNone/>
            </a:pPr>
            <a:endParaRPr lang="sk-SK" sz="2400" dirty="0" smtClean="0"/>
          </a:p>
          <a:p>
            <a:endParaRPr lang="sk-SK" sz="2400" dirty="0" smtClean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3197" y="4329747"/>
            <a:ext cx="2696803" cy="2528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529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Nevýhody ek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251678" y="1874517"/>
            <a:ext cx="10178322" cy="3593591"/>
          </a:xfrm>
        </p:spPr>
        <p:txBody>
          <a:bodyPr>
            <a:normAutofit/>
          </a:bodyPr>
          <a:lstStyle/>
          <a:p>
            <a:r>
              <a:rPr lang="sk-SK" sz="2400" dirty="0" smtClean="0"/>
              <a:t>Prináša ľudom osamelosť a izoláciu , zdravotne problémi (stres , problemi so zrakom)</a:t>
            </a:r>
          </a:p>
          <a:p>
            <a:r>
              <a:rPr lang="sk-SK" sz="2400" dirty="0" smtClean="0"/>
              <a:t>Rušenie pracovných miest (náhrada ľudí počítačmi ) </a:t>
            </a:r>
          </a:p>
          <a:p>
            <a:r>
              <a:rPr lang="sk-SK" sz="2400" dirty="0" smtClean="0"/>
              <a:t>Absencia </a:t>
            </a:r>
            <a:r>
              <a:rPr lang="sk-SK" sz="2400" dirty="0"/>
              <a:t>emocionálnej zložky (emocionálny podtext nahrádzajú emotikony) </a:t>
            </a:r>
          </a:p>
          <a:p>
            <a:r>
              <a:rPr lang="sk-SK" sz="2400" dirty="0" smtClean="0"/>
              <a:t>Vysoké </a:t>
            </a:r>
            <a:r>
              <a:rPr lang="sk-SK" sz="2400" dirty="0"/>
              <a:t>nároky na technické vybavenie pri komunikácii </a:t>
            </a: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427" y="4427216"/>
            <a:ext cx="3121152" cy="2081784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5087" y="4371957"/>
            <a:ext cx="3566269" cy="2368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63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Softvérové možnosti pre realizáciu ek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135441" y="2252791"/>
            <a:ext cx="10178322" cy="3593591"/>
          </a:xfrm>
        </p:spPr>
        <p:txBody>
          <a:bodyPr>
            <a:normAutofit/>
          </a:bodyPr>
          <a:lstStyle/>
          <a:p>
            <a:r>
              <a:rPr lang="sk-SK" sz="2400" b="1" dirty="0" smtClean="0"/>
              <a:t>OEM- softvér</a:t>
            </a:r>
            <a:r>
              <a:rPr lang="sk-SK" sz="2400" dirty="0" smtClean="0"/>
              <a:t> dodávaný od výrobcu </a:t>
            </a:r>
            <a:endParaRPr lang="sk-SK" sz="2400" dirty="0"/>
          </a:p>
          <a:p>
            <a:r>
              <a:rPr lang="sk-SK" sz="2400" dirty="0" smtClean="0"/>
              <a:t>da </a:t>
            </a:r>
            <a:r>
              <a:rPr lang="sk-SK" sz="2400" dirty="0" smtClean="0"/>
              <a:t>sa obdržať pri kúpe počítača </a:t>
            </a:r>
            <a:endParaRPr lang="sk-SK" sz="2400" dirty="0"/>
          </a:p>
          <a:p>
            <a:r>
              <a:rPr lang="sk-SK" sz="2400" dirty="0" smtClean="0"/>
              <a:t>operačný </a:t>
            </a:r>
            <a:r>
              <a:rPr lang="sk-SK" sz="2400" dirty="0" smtClean="0"/>
              <a:t>systém od spoločnosti Microsoft </a:t>
            </a:r>
            <a:endParaRPr lang="sk-SK" sz="2400" dirty="0" smtClean="0"/>
          </a:p>
          <a:p>
            <a:r>
              <a:rPr lang="sk-SK" sz="2400" dirty="0" smtClean="0"/>
              <a:t>nesmie </a:t>
            </a:r>
            <a:r>
              <a:rPr lang="sk-SK" sz="2400" dirty="0" smtClean="0"/>
              <a:t>sa predávať lebo je viazaný na jeden konkrétny počítač .</a:t>
            </a:r>
          </a:p>
          <a:p>
            <a:r>
              <a:rPr lang="sk-SK" sz="2400" b="1" dirty="0" smtClean="0"/>
              <a:t>OCR-optické</a:t>
            </a:r>
            <a:r>
              <a:rPr lang="sk-SK" sz="2400" dirty="0" smtClean="0"/>
              <a:t> rozoznávanie znakov </a:t>
            </a:r>
            <a:endParaRPr lang="sk-SK" sz="2400" dirty="0"/>
          </a:p>
          <a:p>
            <a:r>
              <a:rPr lang="sk-SK" sz="2400" dirty="0" smtClean="0"/>
              <a:t>umožňuje </a:t>
            </a:r>
            <a:r>
              <a:rPr lang="sk-SK" sz="2400" dirty="0" smtClean="0"/>
              <a:t>jednoduchým spôsobom zdigitalizovat rôzne dokumenty </a:t>
            </a:r>
            <a:endParaRPr lang="sk-SK" sz="2400" dirty="0" smtClean="0"/>
          </a:p>
          <a:p>
            <a:r>
              <a:rPr lang="sk-SK" sz="2400" dirty="0" smtClean="0"/>
              <a:t>aplikácia </a:t>
            </a:r>
            <a:r>
              <a:rPr lang="sk-SK" sz="2400" dirty="0" smtClean="0"/>
              <a:t>Abbyy Finereader</a:t>
            </a: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2288" y="3871218"/>
            <a:ext cx="1984418" cy="2870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176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Groupware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106708" y="2054048"/>
            <a:ext cx="10178322" cy="3593591"/>
          </a:xfrm>
        </p:spPr>
        <p:txBody>
          <a:bodyPr>
            <a:normAutofit/>
          </a:bodyPr>
          <a:lstStyle/>
          <a:p>
            <a:r>
              <a:rPr lang="sk-SK" sz="2400" dirty="0" smtClean="0"/>
              <a:t>Systémy pre </a:t>
            </a:r>
            <a:r>
              <a:rPr lang="sk-SK" sz="2400" dirty="0"/>
              <a:t>podporu </a:t>
            </a:r>
            <a:r>
              <a:rPr lang="sk-SK" sz="2400" dirty="0" smtClean="0"/>
              <a:t>spolupráce , zahrnuje </a:t>
            </a:r>
            <a:r>
              <a:rPr lang="sk-SK" sz="2400" dirty="0"/>
              <a:t>počítačové nástroje </a:t>
            </a:r>
            <a:r>
              <a:rPr lang="sk-SK" sz="2400" dirty="0" smtClean="0"/>
              <a:t>napomáhajucie k </a:t>
            </a:r>
            <a:r>
              <a:rPr lang="sk-SK" sz="2400" dirty="0"/>
              <a:t>spolupráci </a:t>
            </a:r>
            <a:r>
              <a:rPr lang="sk-SK" sz="2400" dirty="0" smtClean="0"/>
              <a:t>ľudí  </a:t>
            </a:r>
            <a:r>
              <a:rPr lang="sk-SK" sz="2400" dirty="0"/>
              <a:t>(</a:t>
            </a:r>
            <a:r>
              <a:rPr lang="sk-SK" sz="2400" dirty="0" smtClean="0"/>
              <a:t>napr. </a:t>
            </a:r>
            <a:r>
              <a:rPr lang="sk-SK" sz="2400" dirty="0"/>
              <a:t>p</a:t>
            </a:r>
            <a:r>
              <a:rPr lang="sk-SK" sz="2400" dirty="0" smtClean="0"/>
              <a:t>racovníkov ) </a:t>
            </a:r>
            <a:r>
              <a:rPr lang="sk-SK" sz="2400" dirty="0"/>
              <a:t>na </a:t>
            </a:r>
            <a:r>
              <a:rPr lang="sk-SK" sz="2400" dirty="0" smtClean="0"/>
              <a:t> společnom diele</a:t>
            </a:r>
          </a:p>
          <a:p>
            <a:r>
              <a:rPr lang="sk-SK" sz="2400" dirty="0" smtClean="0"/>
              <a:t>Pomocou groupwearu môžu členovia </a:t>
            </a:r>
            <a:r>
              <a:rPr lang="sk-SK" sz="2400" dirty="0"/>
              <a:t>skupiny </a:t>
            </a:r>
            <a:r>
              <a:rPr lang="sk-SK" sz="2400" dirty="0" smtClean="0"/>
              <a:t>komunikovať, zdielať rôzne dokumenty </a:t>
            </a:r>
            <a:r>
              <a:rPr lang="sk-SK" sz="2400" dirty="0"/>
              <a:t>a organizovat </a:t>
            </a:r>
            <a:r>
              <a:rPr lang="sk-SK" sz="2400" dirty="0" smtClean="0"/>
              <a:t>svoju spoluprácu</a:t>
            </a:r>
          </a:p>
          <a:p>
            <a:r>
              <a:rPr lang="sk-SK" sz="2400" dirty="0" smtClean="0"/>
              <a:t>Do groupwearu patrí : kalendár , elektronická pošta , chat , úlohy ...</a:t>
            </a:r>
          </a:p>
          <a:p>
            <a:r>
              <a:rPr lang="sk-SK" sz="2400" dirty="0" smtClean="0"/>
              <a:t>Príklady : Microsoft Outlook , Google Apps</a:t>
            </a:r>
          </a:p>
          <a:p>
            <a:endParaRPr lang="sk-SK" sz="2400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2791" y="4335531"/>
            <a:ext cx="3842239" cy="2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16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Homeoffice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251678" y="2257003"/>
            <a:ext cx="10178322" cy="3593591"/>
          </a:xfrm>
        </p:spPr>
        <p:txBody>
          <a:bodyPr/>
          <a:lstStyle/>
          <a:p>
            <a:r>
              <a:rPr lang="sk-SK" sz="2400" dirty="0"/>
              <a:t>Home office je formou </a:t>
            </a:r>
            <a:r>
              <a:rPr lang="sk-SK" sz="2400" dirty="0" smtClean="0"/>
              <a:t>flexibilného zamestnávania </a:t>
            </a:r>
          </a:p>
          <a:p>
            <a:r>
              <a:rPr lang="sk-SK" sz="2400" dirty="0" smtClean="0"/>
              <a:t>Zamestnávateľ umožňuje zamestnancovi pracovať </a:t>
            </a:r>
            <a:r>
              <a:rPr lang="sk-SK" sz="2400" dirty="0"/>
              <a:t>z </a:t>
            </a:r>
            <a:r>
              <a:rPr lang="sk-SK" sz="2400" dirty="0" smtClean="0"/>
              <a:t>domova  </a:t>
            </a:r>
          </a:p>
          <a:p>
            <a:r>
              <a:rPr lang="sk-SK" sz="2400" dirty="0" smtClean="0"/>
              <a:t>Tato </a:t>
            </a:r>
            <a:r>
              <a:rPr lang="sk-SK" sz="2400" dirty="0"/>
              <a:t>forma spolupráce je založena na </a:t>
            </a:r>
            <a:r>
              <a:rPr lang="sk-SK" sz="2400" dirty="0" smtClean="0"/>
              <a:t>dvôvere </a:t>
            </a:r>
            <a:r>
              <a:rPr lang="sk-SK" sz="2400" dirty="0"/>
              <a:t>a </a:t>
            </a:r>
            <a:r>
              <a:rPr lang="sk-SK" sz="2400" dirty="0" smtClean="0"/>
              <a:t>rešpektu</a:t>
            </a:r>
          </a:p>
          <a:p>
            <a:r>
              <a:rPr lang="sk-SK" sz="2400" dirty="0" smtClean="0"/>
              <a:t>Kladie omnoho vyššie </a:t>
            </a:r>
            <a:r>
              <a:rPr lang="sk-SK" sz="2400" dirty="0"/>
              <a:t>nároky na </a:t>
            </a:r>
            <a:r>
              <a:rPr lang="sk-SK" sz="2400" dirty="0" smtClean="0"/>
              <a:t>komunikáciu  </a:t>
            </a:r>
            <a:r>
              <a:rPr lang="sk-SK" sz="2400" dirty="0"/>
              <a:t>v </a:t>
            </a:r>
            <a:r>
              <a:rPr lang="sk-SK" sz="2400" dirty="0" smtClean="0"/>
              <a:t>týme aj na spôsob organizace </a:t>
            </a:r>
            <a:r>
              <a:rPr lang="sk-SK" sz="2400" dirty="0"/>
              <a:t>práce </a:t>
            </a:r>
            <a:r>
              <a:rPr lang="sk-SK" sz="2400" dirty="0" smtClean="0"/>
              <a:t>založenej  </a:t>
            </a:r>
            <a:r>
              <a:rPr lang="sk-SK" sz="2400" dirty="0"/>
              <a:t>na </a:t>
            </a:r>
            <a:r>
              <a:rPr lang="sk-SK" sz="2400" dirty="0" smtClean="0"/>
              <a:t>stanovenie úlohy </a:t>
            </a:r>
            <a:r>
              <a:rPr lang="sk-SK" sz="2400" dirty="0"/>
              <a:t>a </a:t>
            </a:r>
            <a:r>
              <a:rPr lang="sk-SK" sz="2400" dirty="0" smtClean="0"/>
              <a:t>cíeľu </a:t>
            </a:r>
            <a:endParaRPr lang="sk-SK" sz="2400" dirty="0"/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8535" y="4704383"/>
            <a:ext cx="5084328" cy="1921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522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Videokonferencia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400" dirty="0"/>
              <a:t>Z</a:t>
            </a:r>
            <a:r>
              <a:rPr lang="sk-SK" sz="2400" dirty="0" smtClean="0"/>
              <a:t>vukové </a:t>
            </a:r>
            <a:r>
              <a:rPr lang="sk-SK" sz="2400" dirty="0"/>
              <a:t>a obrazové spojenie dvoch či viacerích strán, ktoré umožňuje zdieľanie prezentovaných </a:t>
            </a:r>
            <a:r>
              <a:rPr lang="sk-SK" sz="2400" dirty="0" smtClean="0"/>
              <a:t>dát</a:t>
            </a:r>
          </a:p>
          <a:p>
            <a:r>
              <a:rPr lang="sk-SK" sz="2400" dirty="0" smtClean="0"/>
              <a:t>Slú</a:t>
            </a:r>
            <a:r>
              <a:rPr lang="sk-SK" sz="2400" dirty="0" smtClean="0"/>
              <a:t>ži </a:t>
            </a:r>
            <a:r>
              <a:rPr lang="sk-SK" sz="2400" dirty="0"/>
              <a:t>pre internú komunikáciu medzi pobočkami jednej firmy, ale stále častejšie sa využívajú pre komunikáciu medzi univerzitami, školami, zdravotníckymi inštitúciami pri konzultáciách či inej výmene informácií</a:t>
            </a:r>
            <a:r>
              <a:rPr lang="sk-SK" sz="2400" dirty="0" smtClean="0"/>
              <a:t>.</a:t>
            </a:r>
          </a:p>
          <a:p>
            <a:r>
              <a:rPr lang="sk-SK" sz="2400" dirty="0"/>
              <a:t>Preferovaným komunikačným kanálom je </a:t>
            </a:r>
            <a:r>
              <a:rPr lang="sk-SK" sz="2400" dirty="0" smtClean="0"/>
              <a:t> </a:t>
            </a:r>
            <a:r>
              <a:rPr lang="sk-SK" sz="2400" dirty="0"/>
              <a:t>stále dostupnejšie dátové spojenie pomocou IP protokolov cez siete LAN a WAN, tradičné telefónne Euro ISDN spojenie je stále podporované. </a:t>
            </a:r>
          </a:p>
        </p:txBody>
      </p:sp>
    </p:spTree>
    <p:extLst>
      <p:ext uri="{BB962C8B-B14F-4D97-AF65-F5344CB8AC3E}">
        <p14:creationId xmlns:p14="http://schemas.microsoft.com/office/powerpoint/2010/main" val="15590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dznak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/>
        <a:ea typeface=""/>
        <a:cs typeface=""/>
      </a:majorFont>
      <a:minorFont>
        <a:latin typeface="Gill Sans MT"/>
        <a:ea typeface=""/>
        <a:cs typeface="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Badge_16x9</Template>
  <TotalTime>208</TotalTime>
  <Application>Microsoft Macintosh PowerPoint</Application>
  <PresentationFormat>Širokouhlé</PresentationFormat>
  <Slides>11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11</vt:i4>
      </vt:variant>
    </vt:vector>
  </HeadingPairs>
  <TitlesOfParts>
    <vt:vector size="15" baseType="lpstr">
      <vt:lpstr>Impact</vt:lpstr>
      <vt:lpstr>Arial</vt:lpstr>
      <vt:lpstr>Gill Sans MT</vt:lpstr>
      <vt:lpstr>Odznak</vt:lpstr>
      <vt:lpstr>Elektronická  Kancelária </vt:lpstr>
      <vt:lpstr>Elektronická kancelária (EK)</vt:lpstr>
      <vt:lpstr>Základne veci v ek </vt:lpstr>
      <vt:lpstr>Výhody Ek</vt:lpstr>
      <vt:lpstr>Nevýhody ek</vt:lpstr>
      <vt:lpstr>Softvérové možnosti pre realizáciu ek </vt:lpstr>
      <vt:lpstr>Groupware</vt:lpstr>
      <vt:lpstr>Homeoffice </vt:lpstr>
      <vt:lpstr>Videokonferencia </vt:lpstr>
      <vt:lpstr>Zdroje </vt:lpstr>
      <vt:lpstr>         Ďakujem za pozornosť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Konto Microsoft</dc:creator>
  <cp:lastModifiedBy>Konto Microsoft</cp:lastModifiedBy>
  <cp:revision>110</cp:revision>
  <dcterms:created xsi:type="dcterms:W3CDTF">2016-01-18T15:08:35Z</dcterms:created>
  <dcterms:modified xsi:type="dcterms:W3CDTF">2016-01-21T15:49:57Z</dcterms:modified>
</cp:coreProperties>
</file>