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B176B5E3-9BF3-4532-983E-DFD25B54B0A1}" type="datetimeFigureOut">
              <a:rPr lang="sk-SK" smtClean="0"/>
              <a:pPr/>
              <a:t>22. 2. 2015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646312E3-2848-4CEF-A406-87D7F3C4D5FC}"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2700000" scaled="1"/>
          <a:tileRect/>
        </a:gradFill>
        <a:effectLst/>
      </p:bgPr>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76B5E3-9BF3-4532-983E-DFD25B54B0A1}" type="datetimeFigureOut">
              <a:rPr lang="sk-SK" smtClean="0"/>
              <a:pPr/>
              <a:t>22. 2. 2015</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312E3-2848-4CEF-A406-87D7F3C4D5FC}"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42910" y="428604"/>
            <a:ext cx="7772400" cy="1470025"/>
          </a:xfrm>
        </p:spPr>
        <p:txBody>
          <a:bodyPr>
            <a:noAutofit/>
          </a:bodyPr>
          <a:lstStyle/>
          <a:p>
            <a:r>
              <a:rPr lang="sk-SK" sz="5400" b="1" dirty="0" smtClean="0">
                <a:latin typeface="Consolas" pitchFamily="49" charset="0"/>
                <a:cs typeface="Consolas" pitchFamily="49" charset="0"/>
              </a:rPr>
              <a:t>Počítačová kriminalita</a:t>
            </a:r>
            <a:endParaRPr lang="sk-SK" sz="5400" b="1" dirty="0">
              <a:latin typeface="Consolas" pitchFamily="49" charset="0"/>
              <a:cs typeface="Consolas" pitchFamily="49" charset="0"/>
            </a:endParaRPr>
          </a:p>
        </p:txBody>
      </p:sp>
      <p:sp>
        <p:nvSpPr>
          <p:cNvPr id="4" name="Podnadpis 3"/>
          <p:cNvSpPr>
            <a:spLocks noGrp="1"/>
          </p:cNvSpPr>
          <p:nvPr>
            <p:ph type="subTitle" idx="1"/>
          </p:nvPr>
        </p:nvSpPr>
        <p:spPr/>
        <p:txBody>
          <a:bodyPr>
            <a:normAutofit fontScale="85000" lnSpcReduction="20000"/>
          </a:bodyPr>
          <a:lstStyle/>
          <a:p>
            <a:r>
              <a:rPr lang="sk-SK" dirty="0" smtClean="0"/>
              <a:t>Richard Šiňanský</a:t>
            </a:r>
          </a:p>
          <a:p>
            <a:r>
              <a:rPr lang="sk-SK" dirty="0" smtClean="0"/>
              <a:t>Matúš Eperješi</a:t>
            </a:r>
          </a:p>
          <a:p>
            <a:r>
              <a:rPr lang="sk-SK" dirty="0" smtClean="0"/>
              <a:t>3.Ag</a:t>
            </a:r>
          </a:p>
          <a:p>
            <a:r>
              <a:rPr lang="sk-SK" dirty="0" smtClean="0"/>
              <a:t>2014/2015</a:t>
            </a:r>
            <a:endParaRPr lang="sk-SK"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285728"/>
            <a:ext cx="8229600" cy="6286544"/>
          </a:xfrm>
        </p:spPr>
        <p:txBody>
          <a:bodyPr>
            <a:normAutofit/>
          </a:bodyPr>
          <a:lstStyle/>
          <a:p>
            <a:r>
              <a:rPr lang="sk-SK" sz="2000" b="1" dirty="0" smtClean="0">
                <a:latin typeface="Comic Sans MS" pitchFamily="66" charset="0"/>
              </a:rPr>
              <a:t>Slovníkový útok</a:t>
            </a:r>
          </a:p>
          <a:p>
            <a:pPr>
              <a:buNone/>
            </a:pPr>
            <a:r>
              <a:rPr lang="sk-SK" sz="2000" dirty="0" smtClean="0">
                <a:latin typeface="Comic Sans MS" pitchFamily="66" charset="0"/>
              </a:rPr>
              <a:t>    Tento útok spočíva v skúšaní všetkých slov daného jazyka. Takémuto útoku sa dá predísť tak, že použijete heslo, ktoré nie je slovom žiadneho jazyka</a:t>
            </a:r>
          </a:p>
          <a:p>
            <a:pPr>
              <a:buNone/>
            </a:pPr>
            <a:r>
              <a:rPr lang="sk-SK" sz="2000" dirty="0" smtClean="0">
                <a:latin typeface="Comic Sans MS" pitchFamily="66" charset="0"/>
              </a:rPr>
              <a:t>    Bezpečné heslo si môžete odvodiť napríklad takto: Vezmime si prvé písmená vety, ktorú si ľahko zapamätáme: A predsa sa točí. Galileo Galilei. Dostaneme Aprsto-GaGa. Toto heslo môžeme ešte vylepšiť napríklad takto Apr100-2*Ga</a:t>
            </a:r>
          </a:p>
          <a:p>
            <a:endParaRPr lang="sk-SK" dirty="0"/>
          </a:p>
        </p:txBody>
      </p:sp>
      <p:pic>
        <p:nvPicPr>
          <p:cNvPr id="10242" name="Picture 2" descr="http://i.lidovky.cz/09/102/lngal/MEV2e7ce4_shutterstock_10251751.jpg"/>
          <p:cNvPicPr>
            <a:picLocks noChangeAspect="1" noChangeArrowheads="1"/>
          </p:cNvPicPr>
          <p:nvPr/>
        </p:nvPicPr>
        <p:blipFill>
          <a:blip r:embed="rId2" cstate="print"/>
          <a:srcRect/>
          <a:stretch>
            <a:fillRect/>
          </a:stretch>
        </p:blipFill>
        <p:spPr bwMode="auto">
          <a:xfrm>
            <a:off x="2500298" y="3429000"/>
            <a:ext cx="4381500" cy="2924176"/>
          </a:xfrm>
          <a:prstGeom prst="rect">
            <a:avLst/>
          </a:prstGeom>
          <a:noFill/>
        </p:spPr>
      </p:pic>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428604"/>
            <a:ext cx="8229600" cy="5697559"/>
          </a:xfrm>
        </p:spPr>
        <p:txBody>
          <a:bodyPr/>
          <a:lstStyle/>
          <a:p>
            <a:r>
              <a:rPr lang="sk-SK" sz="2000" b="1" dirty="0" smtClean="0">
                <a:latin typeface="Comic Sans MS" pitchFamily="66" charset="0"/>
              </a:rPr>
              <a:t>Využitie neukončeného spojenia</a:t>
            </a:r>
          </a:p>
          <a:p>
            <a:pPr>
              <a:buNone/>
            </a:pPr>
            <a:r>
              <a:rPr lang="sk-SK" sz="2000" dirty="0" smtClean="0">
                <a:latin typeface="Comic Sans MS" pitchFamily="66" charset="0"/>
              </a:rPr>
              <a:t>  	Útočník môže využiť, že sa zabudnete odhlásiť zo systému. Využije otvorené spojenie, ktoré zneužije vo svoj prospech. </a:t>
            </a:r>
          </a:p>
          <a:p>
            <a:pPr>
              <a:buNone/>
            </a:pPr>
            <a:r>
              <a:rPr lang="sk-SK" sz="2000" dirty="0">
                <a:latin typeface="Comic Sans MS" pitchFamily="66" charset="0"/>
              </a:rPr>
              <a:t> </a:t>
            </a:r>
            <a:r>
              <a:rPr lang="sk-SK" sz="2000" dirty="0" smtClean="0">
                <a:latin typeface="Comic Sans MS" pitchFamily="66" charset="0"/>
              </a:rPr>
              <a:t>  	Niektoré stránky sa proti takýmto útokom chránia automatickým ukončením spojenia pri nečinnosti (preto sa nedá odoslať mail, ktorý píšete dlhšie ako 15 minút)</a:t>
            </a:r>
          </a:p>
          <a:p>
            <a:endParaRPr lang="sk-SK" dirty="0"/>
          </a:p>
        </p:txBody>
      </p:sp>
      <p:pic>
        <p:nvPicPr>
          <p:cNvPr id="26626" name="Picture 2" descr="http://www.tydeniky.cz/userdata/articles/897/icon_9136_1.jpg"/>
          <p:cNvPicPr>
            <a:picLocks noChangeAspect="1" noChangeArrowheads="1"/>
          </p:cNvPicPr>
          <p:nvPr/>
        </p:nvPicPr>
        <p:blipFill>
          <a:blip r:embed="rId2" cstate="print"/>
          <a:srcRect/>
          <a:stretch>
            <a:fillRect/>
          </a:stretch>
        </p:blipFill>
        <p:spPr bwMode="auto">
          <a:xfrm>
            <a:off x="4286248" y="3429000"/>
            <a:ext cx="3867657" cy="2676532"/>
          </a:xfrm>
          <a:prstGeom prst="rect">
            <a:avLst/>
          </a:prstGeom>
          <a:noFill/>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214290"/>
            <a:ext cx="8229600" cy="6286544"/>
          </a:xfrm>
        </p:spPr>
        <p:txBody>
          <a:bodyPr>
            <a:normAutofit/>
          </a:bodyPr>
          <a:lstStyle/>
          <a:p>
            <a:r>
              <a:rPr lang="sk-SK" sz="2000" b="1" dirty="0" smtClean="0">
                <a:latin typeface="Comic Sans MS" pitchFamily="66" charset="0"/>
              </a:rPr>
              <a:t>Zadné vrátka</a:t>
            </a:r>
          </a:p>
          <a:p>
            <a:pPr>
              <a:buNone/>
            </a:pPr>
            <a:r>
              <a:rPr lang="sk-SK" sz="2000" dirty="0" smtClean="0">
                <a:latin typeface="Comic Sans MS" pitchFamily="66" charset="0"/>
              </a:rPr>
              <a:t>	Útočník zostrojí program nazývaný Backdoor (zadné vrátka), ktorý mu umožní pripojiť sa do systému bez nutnosti poznať správne používateľské meno a heslo. Tento program rozšíri pomocou počítačového červa alebo trójskeho koňa</a:t>
            </a:r>
          </a:p>
          <a:p>
            <a:pPr>
              <a:buNone/>
            </a:pPr>
            <a:endParaRPr lang="sk-SK" sz="2000" dirty="0" smtClean="0">
              <a:latin typeface="Comic Sans MS" pitchFamily="66" charset="0"/>
            </a:endParaRPr>
          </a:p>
          <a:p>
            <a:r>
              <a:rPr lang="sk-SK" sz="2000" b="1" dirty="0" smtClean="0">
                <a:latin typeface="Comic Sans MS" pitchFamily="66" charset="0"/>
              </a:rPr>
              <a:t>Odchytenie hesla</a:t>
            </a:r>
          </a:p>
          <a:p>
            <a:pPr>
              <a:buNone/>
            </a:pPr>
            <a:r>
              <a:rPr lang="sk-SK" sz="2000" dirty="0" smtClean="0">
                <a:latin typeface="Comic Sans MS" pitchFamily="66" charset="0"/>
              </a:rPr>
              <a:t>	Útočník zostrojí program nazývaný Keylogger, ktorý zaznamenáva stlačené klávesy a takto získané údaje mu odosiela prostredníctvom Internetu. Tento program rozšíri pomocou počítačového červa alebo trójskeho koňa</a:t>
            </a:r>
          </a:p>
          <a:p>
            <a:endParaRPr lang="sk-SK" dirty="0"/>
          </a:p>
        </p:txBody>
      </p:sp>
      <p:pic>
        <p:nvPicPr>
          <p:cNvPr id="25602" name="Picture 2" descr="http://img.mf.cz/039/088/2-virus.jpg"/>
          <p:cNvPicPr>
            <a:picLocks noChangeAspect="1" noChangeArrowheads="1"/>
          </p:cNvPicPr>
          <p:nvPr/>
        </p:nvPicPr>
        <p:blipFill>
          <a:blip r:embed="rId2" cstate="print"/>
          <a:srcRect/>
          <a:stretch>
            <a:fillRect/>
          </a:stretch>
        </p:blipFill>
        <p:spPr bwMode="auto">
          <a:xfrm>
            <a:off x="2428860" y="4071942"/>
            <a:ext cx="4429156" cy="2624378"/>
          </a:xfrm>
          <a:prstGeom prst="rect">
            <a:avLst/>
          </a:prstGeom>
          <a:noFill/>
        </p:spPr>
      </p:pic>
    </p:spTree>
  </p:cSld>
  <p:clrMapOvr>
    <a:masterClrMapping/>
  </p:clrMapOvr>
  <p:transition>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latin typeface="Consolas" pitchFamily="49" charset="0"/>
                <a:cs typeface="Consolas" pitchFamily="49" charset="0"/>
              </a:rPr>
              <a:t>Počítačové bankové krádeže</a:t>
            </a:r>
            <a:r>
              <a:rPr lang="sk-SK" b="1" dirty="0" smtClean="0"/>
              <a:t/>
            </a:r>
            <a:br>
              <a:rPr lang="sk-SK" b="1" dirty="0" smtClean="0"/>
            </a:br>
            <a:endParaRPr lang="sk-SK" dirty="0"/>
          </a:p>
        </p:txBody>
      </p:sp>
      <p:sp>
        <p:nvSpPr>
          <p:cNvPr id="3" name="Zástupný symbol obsahu 2"/>
          <p:cNvSpPr>
            <a:spLocks noGrp="1"/>
          </p:cNvSpPr>
          <p:nvPr>
            <p:ph idx="1"/>
          </p:nvPr>
        </p:nvSpPr>
        <p:spPr>
          <a:xfrm>
            <a:off x="457200" y="1142984"/>
            <a:ext cx="8229600" cy="4983179"/>
          </a:xfrm>
        </p:spPr>
        <p:txBody>
          <a:bodyPr>
            <a:normAutofit/>
          </a:bodyPr>
          <a:lstStyle/>
          <a:p>
            <a:r>
              <a:rPr lang="sk-SK" sz="2000" b="1" dirty="0" smtClean="0">
                <a:latin typeface="Comic Sans MS" pitchFamily="66" charset="0"/>
              </a:rPr>
              <a:t>Phishing</a:t>
            </a:r>
          </a:p>
          <a:p>
            <a:pPr>
              <a:buNone/>
            </a:pPr>
            <a:r>
              <a:rPr lang="sk-SK" sz="2000" dirty="0" smtClean="0">
                <a:latin typeface="Comic Sans MS" pitchFamily="66" charset="0"/>
              </a:rPr>
              <a:t>	Správy, ktoré Vás pod určitou zámienkou nabádajú ku zmene osobných údajov sa odborne nazývajú Phishing</a:t>
            </a:r>
            <a:r>
              <a:rPr lang="sk-SK" sz="2000" dirty="0">
                <a:latin typeface="Comic Sans MS" pitchFamily="66" charset="0"/>
              </a:rPr>
              <a:t> </a:t>
            </a:r>
            <a:r>
              <a:rPr lang="sk-SK" sz="2000" dirty="0" smtClean="0">
                <a:latin typeface="Comic Sans MS" pitchFamily="66" charset="0"/>
              </a:rPr>
              <a:t>(v preklade rybárčenie).</a:t>
            </a:r>
          </a:p>
          <a:p>
            <a:pPr>
              <a:buNone/>
            </a:pPr>
            <a:endParaRPr lang="sk-SK" sz="2000" dirty="0" smtClean="0">
              <a:latin typeface="Comic Sans MS" pitchFamily="66" charset="0"/>
            </a:endParaRPr>
          </a:p>
          <a:p>
            <a:pPr>
              <a:buNone/>
            </a:pPr>
            <a:r>
              <a:rPr lang="sk-SK" sz="2000" dirty="0">
                <a:latin typeface="Comic Sans MS" pitchFamily="66" charset="0"/>
              </a:rPr>
              <a:t>	</a:t>
            </a:r>
            <a:r>
              <a:rPr lang="sk-SK" sz="2000" dirty="0" smtClean="0">
                <a:latin typeface="Comic Sans MS" pitchFamily="66" charset="0"/>
              </a:rPr>
              <a:t>V takomto emaile je umiestnený odkaz, na ktorom si heslo máte zmeniť, alebo ho vyžaduje od vás. Odkaz však nesmeruje na stránku banky, ale na jej dokonalú napodobeninu. Takéto správy sú väčšinou veľmi formálne napísané. </a:t>
            </a:r>
          </a:p>
          <a:p>
            <a:pPr>
              <a:buNone/>
            </a:pPr>
            <a:endParaRPr lang="sk-SK" sz="2000" dirty="0" smtClean="0">
              <a:latin typeface="Comic Sans MS" pitchFamily="66" charset="0"/>
            </a:endParaRPr>
          </a:p>
          <a:p>
            <a:pPr>
              <a:buNone/>
            </a:pPr>
            <a:r>
              <a:rPr lang="sk-SK" sz="2000" dirty="0">
                <a:latin typeface="Comic Sans MS" pitchFamily="66" charset="0"/>
              </a:rPr>
              <a:t>	</a:t>
            </a:r>
            <a:r>
              <a:rPr lang="sk-SK" sz="2000" dirty="0" smtClean="0">
                <a:latin typeface="Comic Sans MS" pitchFamily="66" charset="0"/>
              </a:rPr>
              <a:t>Niektoré dokonca vyzerajú tak, že ich odosielateľom je samotná banka. Preto si vždy overte pravosť takejto správy a neotvárajte stránku cez odkaz v pošte </a:t>
            </a:r>
          </a:p>
          <a:p>
            <a:endParaRPr lang="sk-SK" dirty="0"/>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285728"/>
            <a:ext cx="8229600" cy="6429420"/>
          </a:xfrm>
        </p:spPr>
        <p:txBody>
          <a:bodyPr>
            <a:normAutofit/>
          </a:bodyPr>
          <a:lstStyle/>
          <a:p>
            <a:r>
              <a:rPr lang="sk-SK" sz="1900" b="1" dirty="0" smtClean="0">
                <a:latin typeface="Comic Sans MS" pitchFamily="66" charset="0"/>
              </a:rPr>
              <a:t>Pharming</a:t>
            </a:r>
          </a:p>
          <a:p>
            <a:pPr>
              <a:buNone/>
            </a:pPr>
            <a:r>
              <a:rPr lang="sk-SK" sz="1900" dirty="0" smtClean="0">
                <a:latin typeface="Comic Sans MS" pitchFamily="66" charset="0"/>
              </a:rPr>
              <a:t>	Najzákernejší spôsob, ktorým Vás hacker môže pripraviť o vaše úspory, je Pharming (farmárčenie). </a:t>
            </a:r>
          </a:p>
          <a:p>
            <a:pPr>
              <a:buNone/>
            </a:pPr>
            <a:r>
              <a:rPr lang="sk-SK" sz="1900" dirty="0">
                <a:latin typeface="Comic Sans MS" pitchFamily="66" charset="0"/>
              </a:rPr>
              <a:t>	</a:t>
            </a:r>
            <a:r>
              <a:rPr lang="sk-SK" sz="1900" dirty="0" smtClean="0">
                <a:latin typeface="Comic Sans MS" pitchFamily="66" charset="0"/>
              </a:rPr>
              <a:t>Táto metóda spočíva v presmerovaní názvu www stránky na inú adresu. Každej mennej adrese napríklad ib.vub.sk prislúcha číselná adresa napríklad 215.5.214.144. Pomerne jednoduchým spôsobom sa dá toto nastavenie zmeniť. </a:t>
            </a:r>
          </a:p>
          <a:p>
            <a:pPr>
              <a:buNone/>
            </a:pPr>
            <a:r>
              <a:rPr lang="sk-SK" sz="1900" dirty="0">
                <a:latin typeface="Comic Sans MS" pitchFamily="66" charset="0"/>
              </a:rPr>
              <a:t>	</a:t>
            </a:r>
            <a:r>
              <a:rPr lang="sk-SK" sz="1900" dirty="0" smtClean="0">
                <a:latin typeface="Comic Sans MS" pitchFamily="66" charset="0"/>
              </a:rPr>
              <a:t>Ak zadáte mennú adresu do Vášho prehliadača, miesto stránky banky sa zobrazí jej dokonalá napodobenina. Vy teda ani nezbadáte, že ste na inej stránke.</a:t>
            </a:r>
          </a:p>
          <a:p>
            <a:pPr>
              <a:buNone/>
            </a:pPr>
            <a:r>
              <a:rPr lang="sk-SK" sz="1900" dirty="0">
                <a:latin typeface="Comic Sans MS" pitchFamily="66" charset="0"/>
              </a:rPr>
              <a:t>	</a:t>
            </a:r>
            <a:r>
              <a:rPr lang="sk-SK" sz="1900" dirty="0" smtClean="0">
                <a:latin typeface="Comic Sans MS" pitchFamily="66" charset="0"/>
              </a:rPr>
              <a:t> Po zadaní údajov, ich získa neoprávnená osoba, ktorá takúto falošnú stránku vytvorila.</a:t>
            </a:r>
          </a:p>
          <a:p>
            <a:pPr>
              <a:buNone/>
            </a:pPr>
            <a:r>
              <a:rPr lang="sk-SK" sz="1900" dirty="0">
                <a:latin typeface="Comic Sans MS" pitchFamily="66" charset="0"/>
              </a:rPr>
              <a:t>	</a:t>
            </a:r>
            <a:r>
              <a:rPr lang="sk-SK" sz="1900" dirty="0" smtClean="0">
                <a:latin typeface="Comic Sans MS" pitchFamily="66" charset="0"/>
              </a:rPr>
              <a:t> Proti takejto hrozbe sa môžete brániť rôznym spôsobom napr. overovanie platnosti certifikátu a upozornenie pri prechode zo zabezpečenej stránky na nezabezpečenú. Tieto funkcie sa dajú nastaviť v internetovom prehliadači. </a:t>
            </a:r>
          </a:p>
          <a:p>
            <a:pPr>
              <a:buNone/>
            </a:pPr>
            <a:r>
              <a:rPr lang="sk-SK" sz="1900" dirty="0">
                <a:latin typeface="Comic Sans MS" pitchFamily="66" charset="0"/>
              </a:rPr>
              <a:t>	</a:t>
            </a:r>
            <a:r>
              <a:rPr lang="sk-SK" sz="1900" dirty="0" smtClean="0">
                <a:latin typeface="Comic Sans MS" pitchFamily="66" charset="0"/>
              </a:rPr>
              <a:t>Niektoré banky sa proti takémuto spôsobu elektronického podvodu bránia tak, že Vám ihneď po prihlásení do systému pošlú SMS s kódom, ktorý musíte zadať alebo Vás aspoň upozornia, že sa niekto prihlásil k Vášmu účtu</a:t>
            </a:r>
          </a:p>
          <a:p>
            <a:endParaRPr lang="sk-SK"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214290"/>
            <a:ext cx="8229600" cy="5911873"/>
          </a:xfrm>
        </p:spPr>
        <p:txBody>
          <a:bodyPr>
            <a:normAutofit/>
          </a:bodyPr>
          <a:lstStyle/>
          <a:p>
            <a:r>
              <a:rPr lang="sk-SK" sz="2000" b="1" dirty="0" smtClean="0">
                <a:latin typeface="Comic Sans MS" pitchFamily="66" charset="0"/>
              </a:rPr>
              <a:t>Spoofing</a:t>
            </a:r>
          </a:p>
          <a:p>
            <a:pPr>
              <a:buNone/>
            </a:pPr>
            <a:r>
              <a:rPr lang="sk-SK" sz="2000" dirty="0" smtClean="0">
                <a:latin typeface="Comic Sans MS" pitchFamily="66" charset="0"/>
              </a:rPr>
              <a:t>	Do kategórie Spoofing patria všetky metódy, ktoré používajú hackeri na zmenu totožnosti odosielaných správ. </a:t>
            </a:r>
          </a:p>
          <a:p>
            <a:pPr>
              <a:buNone/>
            </a:pPr>
            <a:r>
              <a:rPr lang="sk-SK" sz="2000" dirty="0">
                <a:latin typeface="Comic Sans MS" pitchFamily="66" charset="0"/>
              </a:rPr>
              <a:t>	</a:t>
            </a:r>
            <a:r>
              <a:rPr lang="sk-SK" sz="2000" dirty="0" smtClean="0">
                <a:latin typeface="Comic Sans MS" pitchFamily="66" charset="0"/>
              </a:rPr>
              <a:t>Jednou z týchto metód je i náhrada emailovej adresy pri phishingu, ktorá zabezpečí, aby správa vyzerala tak, že ju odoslala banka. Ďalšou metódou je podvrh IP adresy na stránky, ktoré takýmto spôsobom overujú totožnosť prihlasujúceho.</a:t>
            </a:r>
          </a:p>
          <a:p>
            <a:pPr>
              <a:buNone/>
            </a:pPr>
            <a:r>
              <a:rPr lang="sk-SK" sz="2000" dirty="0">
                <a:latin typeface="Comic Sans MS" pitchFamily="66" charset="0"/>
              </a:rPr>
              <a:t>	</a:t>
            </a:r>
            <a:r>
              <a:rPr lang="sk-SK" sz="2000" dirty="0" smtClean="0">
                <a:latin typeface="Comic Sans MS" pitchFamily="66" charset="0"/>
              </a:rPr>
              <a:t> Najviac nebezpečnou je však metóda nazývaná MITM (man-in-the-middle „muž v strede“). Táto metóda spočíva v narušení komunikácie medzi klientom a bankou, pri ktorej útočník naruší šifrovací systém verejného a súkromného kľúča, ktorý sa používa pri komunikácii. </a:t>
            </a:r>
          </a:p>
          <a:p>
            <a:pPr>
              <a:buNone/>
            </a:pPr>
            <a:r>
              <a:rPr lang="sk-SK" sz="2000" dirty="0">
                <a:latin typeface="Comic Sans MS" pitchFamily="66" charset="0"/>
              </a:rPr>
              <a:t>	</a:t>
            </a:r>
            <a:r>
              <a:rPr lang="sk-SK" sz="2000" dirty="0" smtClean="0">
                <a:latin typeface="Comic Sans MS" pitchFamily="66" charset="0"/>
              </a:rPr>
              <a:t>Použiť metódu MITM však nie je jednoduché, pretože na narušenie komunikácie je potrebné získanie kľúča (niekedy tiež označovaný ako certifikát) banky, ktorý sa často mení. Je preto dôležité nastaviť Váš internetový prehliadač tak, aby overoval, či je certifikát ešte platný</a:t>
            </a:r>
            <a:endParaRPr lang="sk-SK" sz="2000" dirty="0">
              <a:latin typeface="Comic Sans MS" pitchFamily="66" charset="0"/>
            </a:endParaRPr>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nsolas" pitchFamily="49" charset="0"/>
                <a:cs typeface="Consolas" pitchFamily="49" charset="0"/>
              </a:rPr>
              <a:t>Vďaka za pozornosť</a:t>
            </a:r>
            <a:endParaRPr lang="sk-SK" dirty="0">
              <a:latin typeface="Consolas" pitchFamily="49" charset="0"/>
              <a:cs typeface="Consolas" pitchFamily="49" charset="0"/>
            </a:endParaRPr>
          </a:p>
        </p:txBody>
      </p:sp>
      <p:sp>
        <p:nvSpPr>
          <p:cNvPr id="3" name="Zástupný symbol obsahu 2"/>
          <p:cNvSpPr>
            <a:spLocks noGrp="1"/>
          </p:cNvSpPr>
          <p:nvPr>
            <p:ph idx="1"/>
          </p:nvPr>
        </p:nvSpPr>
        <p:spPr>
          <a:xfrm>
            <a:off x="457200" y="1600200"/>
            <a:ext cx="8003232" cy="4525963"/>
          </a:xfrm>
        </p:spPr>
        <p:txBody>
          <a:bodyPr/>
          <a:lstStyle/>
          <a:p>
            <a:r>
              <a:rPr lang="sk-SK" dirty="0" smtClean="0"/>
              <a:t>Zdroj:http://sk.wikipedia.org/wiki/Po%C4%8D%C3%ADta%C4%8Dov%C3%A1_kriminalita</a:t>
            </a:r>
            <a:endParaRPr lang="sk-SK" dirty="0"/>
          </a:p>
        </p:txBody>
      </p:sp>
    </p:spTree>
  </p:cSld>
  <p:clrMapOvr>
    <a:masterClrMapping/>
  </p:clrMapOvr>
  <p:transition spd="slow">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357158" y="214290"/>
            <a:ext cx="8229600" cy="6269063"/>
          </a:xfrm>
        </p:spPr>
        <p:txBody>
          <a:bodyPr>
            <a:normAutofit/>
          </a:bodyPr>
          <a:lstStyle/>
          <a:p>
            <a:r>
              <a:rPr lang="sk-SK" sz="2000" dirty="0" smtClean="0">
                <a:latin typeface="Comic Sans MS" pitchFamily="66" charset="0"/>
              </a:rPr>
              <a:t>trestné činy zamerané proti počítačom ako aj trestné činy páchané pomocou počítača</a:t>
            </a:r>
          </a:p>
          <a:p>
            <a:endParaRPr lang="sk-SK" sz="2000" dirty="0" smtClean="0">
              <a:latin typeface="Comic Sans MS" pitchFamily="66" charset="0"/>
            </a:endParaRPr>
          </a:p>
          <a:p>
            <a:r>
              <a:rPr lang="sk-SK" sz="2000" dirty="0" smtClean="0">
                <a:latin typeface="Comic Sans MS" pitchFamily="66" charset="0"/>
              </a:rPr>
              <a:t>Ide o nelegálne, nemorálne a neoprávnené konanie, ktoré zahŕňa zneužitie údajov získaných prostredníctvom výpočtovej techniky alebo ich zmenu</a:t>
            </a:r>
          </a:p>
          <a:p>
            <a:endParaRPr lang="sk-SK" sz="2000" dirty="0">
              <a:latin typeface="Comic Sans MS" pitchFamily="66" charset="0"/>
            </a:endParaRPr>
          </a:p>
          <a:p>
            <a:r>
              <a:rPr lang="sk-SK" sz="2000" dirty="0" smtClean="0">
                <a:latin typeface="Comic Sans MS" pitchFamily="66" charset="0"/>
              </a:rPr>
              <a:t>Počítače v podstate neumožňujú páchať nový typ trestnej činnosti, iba poskytujú novú technológiu a nové spôsoby na páchanie už známych trestných činov ako je sabotáž, krádež, zneužitie, neoprávnené užívanie cudzej veci, vydieranie alebo špionáž</a:t>
            </a:r>
            <a:endParaRPr lang="sk-SK" sz="2000" dirty="0">
              <a:latin typeface="Comic Sans MS" pitchFamily="66" charset="0"/>
            </a:endParaRPr>
          </a:p>
        </p:txBody>
      </p:sp>
      <p:pic>
        <p:nvPicPr>
          <p:cNvPr id="18434" name="Picture 2" descr="http://i.lidovky.cz/09/101/lngal/ABC2e2713_pocitacova_kriminalita.jpg"/>
          <p:cNvPicPr>
            <a:picLocks noChangeAspect="1" noChangeArrowheads="1"/>
          </p:cNvPicPr>
          <p:nvPr/>
        </p:nvPicPr>
        <p:blipFill>
          <a:blip r:embed="rId2" cstate="print"/>
          <a:srcRect/>
          <a:stretch>
            <a:fillRect/>
          </a:stretch>
        </p:blipFill>
        <p:spPr bwMode="auto">
          <a:xfrm>
            <a:off x="4643438" y="4143380"/>
            <a:ext cx="4381500" cy="2590800"/>
          </a:xfrm>
          <a:prstGeom prst="rect">
            <a:avLst/>
          </a:prstGeom>
          <a:noFill/>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14290"/>
            <a:ext cx="8229600" cy="928670"/>
          </a:xfrm>
        </p:spPr>
        <p:txBody>
          <a:bodyPr>
            <a:normAutofit fontScale="90000"/>
          </a:bodyPr>
          <a:lstStyle/>
          <a:p>
            <a:r>
              <a:rPr lang="sk-SK" dirty="0" smtClean="0">
                <a:latin typeface="Consolas" pitchFamily="49" charset="0"/>
                <a:cs typeface="Consolas" pitchFamily="49" charset="0"/>
              </a:rPr>
              <a:t>Druhy kriminality</a:t>
            </a:r>
            <a:r>
              <a:rPr lang="sk-SK" b="1" dirty="0" smtClean="0"/>
              <a:t/>
            </a:r>
            <a:br>
              <a:rPr lang="sk-SK" b="1" dirty="0" smtClean="0"/>
            </a:br>
            <a:endParaRPr lang="sk-SK" dirty="0"/>
          </a:p>
        </p:txBody>
      </p:sp>
      <p:sp>
        <p:nvSpPr>
          <p:cNvPr id="3" name="Zástupný symbol obsahu 2"/>
          <p:cNvSpPr>
            <a:spLocks noGrp="1"/>
          </p:cNvSpPr>
          <p:nvPr>
            <p:ph idx="1"/>
          </p:nvPr>
        </p:nvSpPr>
        <p:spPr/>
        <p:txBody>
          <a:bodyPr>
            <a:normAutofit/>
          </a:bodyPr>
          <a:lstStyle/>
          <a:p>
            <a:r>
              <a:rPr lang="sk-SK" sz="2000" b="1" i="1" dirty="0" smtClean="0">
                <a:latin typeface="Comic Sans MS" pitchFamily="66" charset="0"/>
              </a:rPr>
              <a:t>útok na počítač, program, údaje, komunikačné zariadenie:</a:t>
            </a:r>
            <a:r>
              <a:rPr lang="sk-SK" sz="2000" dirty="0" smtClean="0">
                <a:latin typeface="Comic Sans MS" pitchFamily="66" charset="0"/>
              </a:rPr>
              <a:t> fyzické útoky na zariadenie výpočtovej techniky, magnetické médiá, vedenie počítačovej siete alebo elektrického rozvodu a pod., vymazanie alebo pozmenenie dát, formátovanie pamäťových médií nesúcich dáta, pôsobenie počítačových infiltrácií, nelegálna tvorba a rozširovanie kópií programov, získanie kópie hospodárskych dát, databáz zákazníkov, v štátnych orgánoch únik informácií o občanoch a pod.</a:t>
            </a:r>
          </a:p>
          <a:p>
            <a:pPr>
              <a:buNone/>
            </a:pPr>
            <a:r>
              <a:rPr lang="sk-SK" sz="2000" dirty="0">
                <a:latin typeface="Comic Sans MS" pitchFamily="66" charset="0"/>
              </a:rPr>
              <a:t> </a:t>
            </a:r>
            <a:r>
              <a:rPr lang="sk-SK" sz="2000" dirty="0" smtClean="0">
                <a:latin typeface="Comic Sans MS" pitchFamily="66" charset="0"/>
              </a:rPr>
              <a:t>   Z hľadiska rozsahu najväčších škôd pravdepodobne najväčší podiel patrí nelegálnej tvorbe a predaju autorsky chráneného programového vybavenia v počítačovom slangu označovaná ako Warez</a:t>
            </a:r>
            <a:endParaRPr lang="sk-SK" sz="2000" dirty="0">
              <a:latin typeface="Comic Sans MS" pitchFamily="66" charset="0"/>
            </a:endParaRPr>
          </a:p>
        </p:txBody>
      </p:sp>
      <p:pic>
        <p:nvPicPr>
          <p:cNvPr id="17410" name="Picture 2" descr="http://www.smejko.estranky.sk/img/picture/5/berenice_mendez_warez.jpg"/>
          <p:cNvPicPr>
            <a:picLocks noChangeAspect="1" noChangeArrowheads="1"/>
          </p:cNvPicPr>
          <p:nvPr/>
        </p:nvPicPr>
        <p:blipFill>
          <a:blip r:embed="rId2" cstate="print"/>
          <a:srcRect/>
          <a:stretch>
            <a:fillRect/>
          </a:stretch>
        </p:blipFill>
        <p:spPr bwMode="auto">
          <a:xfrm>
            <a:off x="3000364" y="5287316"/>
            <a:ext cx="2428892" cy="1570684"/>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28596" y="214290"/>
            <a:ext cx="8229600" cy="4525963"/>
          </a:xfrm>
        </p:spPr>
        <p:txBody>
          <a:bodyPr>
            <a:normAutofit/>
          </a:bodyPr>
          <a:lstStyle/>
          <a:p>
            <a:r>
              <a:rPr lang="sk-SK" sz="2000" b="1" i="1" dirty="0" smtClean="0">
                <a:latin typeface="Comic Sans MS" pitchFamily="66" charset="0"/>
              </a:rPr>
              <a:t>neoprávnené užívanie počítača alebo komunikačného zariadenia:</a:t>
            </a:r>
            <a:r>
              <a:rPr lang="sk-SK" sz="2000" dirty="0" smtClean="0">
                <a:latin typeface="Comic Sans MS" pitchFamily="66" charset="0"/>
              </a:rPr>
              <a:t> využívanie počítačovej techniky, faxov, prostriedkov počítačových sietí, databáz a programov zamestnancami firiem a organizácií na vlastnú zárobkovú činnosť</a:t>
            </a:r>
            <a:endParaRPr lang="sk-SK" sz="2000" dirty="0">
              <a:latin typeface="Comic Sans MS" pitchFamily="66" charset="0"/>
            </a:endParaRPr>
          </a:p>
        </p:txBody>
      </p:sp>
      <p:pic>
        <p:nvPicPr>
          <p:cNvPr id="16386" name="Picture 2" descr="http://media.novinky.cz/619/216191-top_foto1-cv3d6.jpg?1357300020"/>
          <p:cNvPicPr>
            <a:picLocks noChangeAspect="1" noChangeArrowheads="1"/>
          </p:cNvPicPr>
          <p:nvPr/>
        </p:nvPicPr>
        <p:blipFill>
          <a:blip r:embed="rId2" cstate="print"/>
          <a:srcRect/>
          <a:stretch>
            <a:fillRect/>
          </a:stretch>
        </p:blipFill>
        <p:spPr bwMode="auto">
          <a:xfrm>
            <a:off x="928662" y="2500306"/>
            <a:ext cx="7109943" cy="4005269"/>
          </a:xfrm>
          <a:prstGeom prst="rect">
            <a:avLst/>
          </a:prstGeom>
          <a:noFill/>
        </p:spPr>
      </p:pic>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500034" y="142852"/>
            <a:ext cx="8229600" cy="4525963"/>
          </a:xfrm>
        </p:spPr>
        <p:txBody>
          <a:bodyPr>
            <a:normAutofit/>
          </a:bodyPr>
          <a:lstStyle/>
          <a:p>
            <a:r>
              <a:rPr lang="sk-SK" sz="2000" b="1" i="1" dirty="0" smtClean="0">
                <a:latin typeface="Comic Sans MS" pitchFamily="66" charset="0"/>
              </a:rPr>
              <a:t>neoprávnený prístup k údajom, získanie utajovaných informácií (počítačová špionáž) alebo iných informácií o osobách, činnosti a pod.:</a:t>
            </a:r>
            <a:r>
              <a:rPr lang="sk-SK" sz="2000" dirty="0" smtClean="0">
                <a:latin typeface="Comic Sans MS" pitchFamily="66" charset="0"/>
              </a:rPr>
              <a:t> prenikanie do bankových systémov, systémov národnej obrany, do počítačových sietí dôležitých inštitúcií a pod. Niekedy táto činnosť spôsobuje priame škody veľkého rozsahu, napr. nelegálne bankové operácie, ako aj nepriame škody spôsobené únikom informácií. V súvislosti s týmto trestným činom môže byť aj súbežný trestný čin ako napr. vydieranie, nekalá súťaž, ohrozenie hospodárskeho tajomstva, vyzvedačstvo, ohrozenie štátneho tajomstva</a:t>
            </a:r>
            <a:endParaRPr lang="sk-SK" sz="2000" dirty="0">
              <a:latin typeface="Comic Sans MS" pitchFamily="66" charset="0"/>
            </a:endParaRPr>
          </a:p>
        </p:txBody>
      </p:sp>
      <p:pic>
        <p:nvPicPr>
          <p:cNvPr id="15362" name="Picture 2" descr="http://img.mf.cz/740/474/2-pocitacova_kriminalita_byznys_za_miliardy.jpg"/>
          <p:cNvPicPr>
            <a:picLocks noChangeAspect="1" noChangeArrowheads="1"/>
          </p:cNvPicPr>
          <p:nvPr/>
        </p:nvPicPr>
        <p:blipFill>
          <a:blip r:embed="rId2" cstate="print"/>
          <a:srcRect/>
          <a:stretch>
            <a:fillRect/>
          </a:stretch>
        </p:blipFill>
        <p:spPr bwMode="auto">
          <a:xfrm>
            <a:off x="3761179" y="3214686"/>
            <a:ext cx="4978000" cy="3524248"/>
          </a:xfrm>
          <a:prstGeom prst="rect">
            <a:avLst/>
          </a:prstGeom>
          <a:noFill/>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500034" y="857232"/>
            <a:ext cx="8229600" cy="4525963"/>
          </a:xfrm>
        </p:spPr>
        <p:txBody>
          <a:bodyPr>
            <a:normAutofit/>
          </a:bodyPr>
          <a:lstStyle/>
          <a:p>
            <a:r>
              <a:rPr lang="sk-SK" sz="2000" b="1" i="1" dirty="0" smtClean="0">
                <a:latin typeface="Comic Sans MS" pitchFamily="66" charset="0"/>
              </a:rPr>
              <a:t>krádež počítača, programu, údajov, komunikačného zariadenia</a:t>
            </a:r>
            <a:r>
              <a:rPr lang="sk-SK" sz="2000" dirty="0" smtClean="0">
                <a:latin typeface="Comic Sans MS" pitchFamily="66" charset="0"/>
              </a:rPr>
              <a:t> </a:t>
            </a:r>
            <a:r>
              <a:rPr lang="sk-SK" sz="2000" b="1" i="1" dirty="0" smtClean="0">
                <a:latin typeface="Comic Sans MS" pitchFamily="66" charset="0"/>
              </a:rPr>
              <a:t>zmena v programoch a údajoch (okrajovo i v technickom zapojení počítača resp. komunikačného zariadenia):</a:t>
            </a:r>
            <a:r>
              <a:rPr lang="sk-SK" sz="2000" dirty="0" smtClean="0">
                <a:latin typeface="Comic Sans MS" pitchFamily="66" charset="0"/>
              </a:rPr>
              <a:t> zmena programov a údajov inými programami alebo priamymi zásahmi programátora, úprava v zapojení alebo inom atribúte technického vybavenia počítača</a:t>
            </a:r>
            <a:endParaRPr lang="sk-SK" sz="2000" dirty="0">
              <a:latin typeface="Comic Sans MS" pitchFamily="66" charset="0"/>
            </a:endParaRPr>
          </a:p>
        </p:txBody>
      </p:sp>
      <p:pic>
        <p:nvPicPr>
          <p:cNvPr id="14338" name="Picture 2" descr="http://www.leona-ivezic.estranky.sk/img/picture/3/cyber_terrorism3.jpg"/>
          <p:cNvPicPr>
            <a:picLocks noChangeAspect="1" noChangeArrowheads="1"/>
          </p:cNvPicPr>
          <p:nvPr/>
        </p:nvPicPr>
        <p:blipFill>
          <a:blip r:embed="rId2" cstate="print"/>
          <a:srcRect/>
          <a:stretch>
            <a:fillRect/>
          </a:stretch>
        </p:blipFill>
        <p:spPr bwMode="auto">
          <a:xfrm>
            <a:off x="4214810" y="3643314"/>
            <a:ext cx="3929070" cy="2946803"/>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500034" y="285728"/>
            <a:ext cx="8229600" cy="4525963"/>
          </a:xfrm>
        </p:spPr>
        <p:txBody>
          <a:bodyPr>
            <a:normAutofit/>
          </a:bodyPr>
          <a:lstStyle/>
          <a:p>
            <a:r>
              <a:rPr lang="sk-SK" sz="2000" b="1" i="1" dirty="0" smtClean="0">
                <a:latin typeface="Comic Sans MS" pitchFamily="66" charset="0"/>
              </a:rPr>
              <a:t>zneužívanie počítačových prostriedkov k páchaniu inej trestnej činnosti:</a:t>
            </a:r>
            <a:r>
              <a:rPr lang="sk-SK" sz="2000" dirty="0" smtClean="0">
                <a:latin typeface="Comic Sans MS" pitchFamily="66" charset="0"/>
              </a:rPr>
              <a:t> manipulácia s údajmi ako napr. zostavy v skladoch, tržby, nemocenské poistenie, stavy pracovníkov, stav účtov a pod., patria sem aj krádeže motorových vozidiel, falšovanie technickej dokumentácie, priekupníctvo, daňové podvody, falšovanie a pozmeňovanie cenín, úradných listín a dokladov, dokonca aj peňazí</a:t>
            </a:r>
            <a:endParaRPr lang="sk-SK" sz="2000" dirty="0">
              <a:latin typeface="Comic Sans MS" pitchFamily="66"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28596" y="428604"/>
            <a:ext cx="8229600" cy="6072230"/>
          </a:xfrm>
        </p:spPr>
        <p:txBody>
          <a:bodyPr>
            <a:normAutofit/>
          </a:bodyPr>
          <a:lstStyle/>
          <a:p>
            <a:r>
              <a:rPr lang="sk-SK" sz="2000" b="1" i="1" dirty="0" smtClean="0">
                <a:latin typeface="Comic Sans MS" pitchFamily="66" charset="0"/>
              </a:rPr>
              <a:t>podvody páchané v súvislosti s výpočtovou technikou:</a:t>
            </a:r>
            <a:r>
              <a:rPr lang="sk-SK" sz="2000" dirty="0" smtClean="0">
                <a:latin typeface="Comic Sans MS" pitchFamily="66" charset="0"/>
              </a:rPr>
              <a:t> využitie niečieho omylu vo svoj prospech (hry s vkladom finančnej čiastky a rozosielaním listov “následníkom” so sľubom zaručeného zisku). Tento druh trestnej činnosti možno vykonávať aj bez použitia výpočtovej techniky, ale s jej použitím je táto činnosť efektívnejšia</a:t>
            </a:r>
          </a:p>
          <a:p>
            <a:endParaRPr lang="sk-SK" sz="2000" dirty="0">
              <a:latin typeface="Comic Sans MS" pitchFamily="66" charset="0"/>
            </a:endParaRPr>
          </a:p>
          <a:p>
            <a:r>
              <a:rPr lang="sk-SK" sz="2000" b="1" i="1" dirty="0" smtClean="0">
                <a:latin typeface="Comic Sans MS" pitchFamily="66" charset="0"/>
              </a:rPr>
              <a:t>šírenie poplašných správ:</a:t>
            </a:r>
            <a:r>
              <a:rPr lang="sk-SK" sz="2000" dirty="0" smtClean="0">
                <a:latin typeface="Comic Sans MS" pitchFamily="66" charset="0"/>
              </a:rPr>
              <a:t> vytvorenie poplašnej správy upozorňujúcej na fiktívne nebezpečenstvo. Najčastejším motívom páchateľov tejto trestnej činnosti je pobaviť sa na nevedomosti ostatných, no môže ísť i o správy spojené s páchaním inej trestnej činnosti. Tieto správy sú v počítačovom slangu označovaná ako Hoax</a:t>
            </a:r>
            <a:endParaRPr lang="sk-SK" sz="2000" dirty="0">
              <a:latin typeface="Comic Sans MS" pitchFamily="66" charset="0"/>
            </a:endParaRPr>
          </a:p>
        </p:txBody>
      </p:sp>
      <p:pic>
        <p:nvPicPr>
          <p:cNvPr id="12294" name="Picture 6" descr="http://img.cas.sk/img/11/article/661063_it-phishing-vishing-pocitacova-kriminalita.jpg"/>
          <p:cNvPicPr>
            <a:picLocks noChangeAspect="1" noChangeArrowheads="1"/>
          </p:cNvPicPr>
          <p:nvPr/>
        </p:nvPicPr>
        <p:blipFill>
          <a:blip r:embed="rId2" cstate="print"/>
          <a:srcRect/>
          <a:stretch>
            <a:fillRect/>
          </a:stretch>
        </p:blipFill>
        <p:spPr bwMode="auto">
          <a:xfrm>
            <a:off x="4643438" y="4286256"/>
            <a:ext cx="4143404" cy="2434251"/>
          </a:xfrm>
          <a:prstGeom prst="rect">
            <a:avLst/>
          </a:prstGeom>
          <a:noFill/>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25470"/>
          </a:xfrm>
        </p:spPr>
        <p:txBody>
          <a:bodyPr>
            <a:normAutofit fontScale="90000"/>
          </a:bodyPr>
          <a:lstStyle/>
          <a:p>
            <a:r>
              <a:rPr lang="sk-SK" dirty="0" smtClean="0">
                <a:latin typeface="Consolas" pitchFamily="49" charset="0"/>
                <a:cs typeface="Consolas" pitchFamily="49" charset="0"/>
              </a:rPr>
              <a:t>Prienik do systému</a:t>
            </a:r>
            <a:r>
              <a:rPr lang="sk-SK" b="1" dirty="0" smtClean="0"/>
              <a:t/>
            </a:r>
            <a:br>
              <a:rPr lang="sk-SK" b="1" dirty="0" smtClean="0"/>
            </a:br>
            <a:endParaRPr lang="sk-SK" dirty="0"/>
          </a:p>
        </p:txBody>
      </p:sp>
      <p:sp>
        <p:nvSpPr>
          <p:cNvPr id="3" name="Zástupný symbol obsahu 2"/>
          <p:cNvSpPr>
            <a:spLocks noGrp="1"/>
          </p:cNvSpPr>
          <p:nvPr>
            <p:ph idx="1"/>
          </p:nvPr>
        </p:nvSpPr>
        <p:spPr>
          <a:xfrm>
            <a:off x="457200" y="1071546"/>
            <a:ext cx="8229600" cy="5572164"/>
          </a:xfrm>
        </p:spPr>
        <p:txBody>
          <a:bodyPr>
            <a:normAutofit/>
          </a:bodyPr>
          <a:lstStyle/>
          <a:p>
            <a:r>
              <a:rPr lang="sk-SK" sz="2000" b="1" dirty="0" smtClean="0">
                <a:latin typeface="Comic Sans MS" pitchFamily="66" charset="0"/>
              </a:rPr>
              <a:t>Útok hrubou silou:</a:t>
            </a:r>
          </a:p>
          <a:p>
            <a:pPr>
              <a:buNone/>
            </a:pPr>
            <a:r>
              <a:rPr lang="sk-SK" sz="2000" dirty="0" smtClean="0">
                <a:latin typeface="Comic Sans MS" pitchFamily="66" charset="0"/>
              </a:rPr>
              <a:t>    Útok hrubou silou je metóda, ktorá spočíva vo vyskúšaní všetkých možných kombinácií znakov. Útočník zostrojí program, ktorý sa pokúša postupným vyskúšaním všetkých možností uhádnuť Vaše heslo</a:t>
            </a:r>
          </a:p>
          <a:p>
            <a:pPr>
              <a:buNone/>
            </a:pPr>
            <a:r>
              <a:rPr lang="sk-SK" sz="2000" dirty="0" smtClean="0">
                <a:latin typeface="Comic Sans MS" pitchFamily="66" charset="0"/>
              </a:rPr>
              <a:t>    Rozlúšteniu takéhoto hesla zabránite použitím dostatočne dlhého hesla (pri súčasnom výkone počítačov sa odporúča minimálne 8 znakov)</a:t>
            </a:r>
          </a:p>
          <a:p>
            <a:pPr>
              <a:buNone/>
            </a:pPr>
            <a:r>
              <a:rPr lang="sk-SK" sz="2000" dirty="0" smtClean="0">
                <a:latin typeface="Comic Sans MS" pitchFamily="66" charset="0"/>
              </a:rPr>
              <a:t>    Dôležité je použiť čo najširší možný okruh znakov – malé i veľké písmená, čísla a ďalšie symboly. Toto heslo je potrebné tiež často meniť. Samozrejme to záleží na dôležitosti príslušného hesla. Je nanajvýš nevhodné ukladať hesla na verejne dostupných počítačoch</a:t>
            </a:r>
          </a:p>
          <a:p>
            <a:endParaRPr lang="sk-SK"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688</Words>
  <Application>Microsoft Office PowerPoint</Application>
  <PresentationFormat>On-screen Show (4:3)</PresentationFormat>
  <Paragraphs>57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Motív Office</vt:lpstr>
      <vt:lpstr>Počítačová kriminalita</vt:lpstr>
      <vt:lpstr>Slide 2</vt:lpstr>
      <vt:lpstr>Druhy kriminality </vt:lpstr>
      <vt:lpstr>Slide 4</vt:lpstr>
      <vt:lpstr>Slide 5</vt:lpstr>
      <vt:lpstr>Slide 6</vt:lpstr>
      <vt:lpstr>Slide 7</vt:lpstr>
      <vt:lpstr>Slide 8</vt:lpstr>
      <vt:lpstr>Prienik do systému </vt:lpstr>
      <vt:lpstr>Slide 10</vt:lpstr>
      <vt:lpstr>Slide 11</vt:lpstr>
      <vt:lpstr>Slide 12</vt:lpstr>
      <vt:lpstr>Počítačové bankové krádeže </vt:lpstr>
      <vt:lpstr>Slide 14</vt:lpstr>
      <vt:lpstr>Slide 15</vt:lpstr>
      <vt:lpstr>Vďaka za pozornosť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Počítačová kriminalita</dc:title>
  <dc:creator>JARO FAMILY - PC</dc:creator>
  <cp:lastModifiedBy>Zuzka</cp:lastModifiedBy>
  <cp:revision>8</cp:revision>
  <dcterms:created xsi:type="dcterms:W3CDTF">2014-12-02T14:26:40Z</dcterms:created>
  <dcterms:modified xsi:type="dcterms:W3CDTF">2015-02-22T15:36:42Z</dcterms:modified>
</cp:coreProperties>
</file>